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6" r:id="rId3"/>
    <p:sldId id="262" r:id="rId4"/>
    <p:sldId id="267" r:id="rId5"/>
    <p:sldId id="263" r:id="rId6"/>
    <p:sldId id="268" r:id="rId7"/>
    <p:sldId id="269" r:id="rId8"/>
    <p:sldId id="270" r:id="rId9"/>
    <p:sldId id="271" r:id="rId10"/>
    <p:sldId id="272" r:id="rId11"/>
    <p:sldId id="273" r:id="rId12"/>
    <p:sldId id="274" r:id="rId13"/>
    <p:sldId id="275" r:id="rId14"/>
    <p:sldId id="276" r:id="rId15"/>
    <p:sldId id="259" r:id="rId16"/>
    <p:sldId id="260" r:id="rId17"/>
    <p:sldId id="261" r:id="rId18"/>
    <p:sldId id="277"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8"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A61E2B-B3D2-451F-8498-571F3F2BD9AC}"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1051621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A61E2B-B3D2-451F-8498-571F3F2BD9AC}"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76028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A61E2B-B3D2-451F-8498-571F3F2BD9AC}"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87DD04-9656-4746-9834-10F960B0E74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6709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6A61E2B-B3D2-451F-8498-571F3F2BD9AC}"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3523814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6A61E2B-B3D2-451F-8498-571F3F2BD9AC}"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87DD04-9656-4746-9834-10F960B0E74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3868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6A61E2B-B3D2-451F-8498-571F3F2BD9AC}"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675952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61E2B-B3D2-451F-8498-571F3F2BD9AC}"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3791087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61E2B-B3D2-451F-8498-571F3F2BD9AC}"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567900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61E2B-B3D2-451F-8498-571F3F2BD9AC}"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188755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61E2B-B3D2-451F-8498-571F3F2BD9AC}"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34721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A61E2B-B3D2-451F-8498-571F3F2BD9AC}" type="datetimeFigureOut">
              <a:rPr lang="en-US" smtClean="0"/>
              <a:t>3/14/2022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2723516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A61E2B-B3D2-451F-8498-571F3F2BD9AC}"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3743033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A61E2B-B3D2-451F-8498-571F3F2BD9AC}" type="datetimeFigureOut">
              <a:rPr lang="en-US" smtClean="0"/>
              <a:t>3/14/2022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280598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A61E2B-B3D2-451F-8498-571F3F2BD9AC}" type="datetimeFigureOut">
              <a:rPr lang="en-US" smtClean="0"/>
              <a:t>3/14/2022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246773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61E2B-B3D2-451F-8498-571F3F2BD9AC}" type="datetimeFigureOut">
              <a:rPr lang="en-US" smtClean="0"/>
              <a:t>3/14/2022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6689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A61E2B-B3D2-451F-8498-571F3F2BD9AC}"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137188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A61E2B-B3D2-451F-8498-571F3F2BD9AC}" type="datetimeFigureOut">
              <a:rPr lang="en-US" smtClean="0"/>
              <a:t>3/14/2022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87DD04-9656-4746-9834-10F960B0E744}" type="slidenum">
              <a:rPr lang="en-US" smtClean="0"/>
              <a:t>‹#›</a:t>
            </a:fld>
            <a:endParaRPr lang="en-US"/>
          </a:p>
        </p:txBody>
      </p:sp>
    </p:spTree>
    <p:extLst>
      <p:ext uri="{BB962C8B-B14F-4D97-AF65-F5344CB8AC3E}">
        <p14:creationId xmlns:p14="http://schemas.microsoft.com/office/powerpoint/2010/main" val="334314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6A61E2B-B3D2-451F-8498-571F3F2BD9AC}" type="datetimeFigureOut">
              <a:rPr lang="en-US" smtClean="0"/>
              <a:t>3/14/2022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687DD04-9656-4746-9834-10F960B0E744}" type="slidenum">
              <a:rPr lang="en-US" smtClean="0"/>
              <a:t>‹#›</a:t>
            </a:fld>
            <a:endParaRPr lang="en-US"/>
          </a:p>
        </p:txBody>
      </p:sp>
    </p:spTree>
    <p:extLst>
      <p:ext uri="{BB962C8B-B14F-4D97-AF65-F5344CB8AC3E}">
        <p14:creationId xmlns:p14="http://schemas.microsoft.com/office/powerpoint/2010/main" val="7888958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053454" cy="2867892"/>
          </a:xfrm>
        </p:spPr>
        <p:txBody>
          <a:bodyPr>
            <a:normAutofit fontScale="90000"/>
          </a:bodyPr>
          <a:lstStyle/>
          <a:p>
            <a:pPr marL="0" marR="0" algn="ctr">
              <a:lnSpc>
                <a:spcPct val="115000"/>
              </a:lnSpc>
              <a:spcBef>
                <a:spcPts val="0"/>
              </a:spcBef>
              <a:spcAft>
                <a:spcPts val="800"/>
              </a:spcAft>
              <a:tabLst>
                <a:tab pos="4843145" algn="l"/>
              </a:tabLst>
            </a:pPr>
            <a:r>
              <a:rPr lang="en-US" sz="32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University of Basra</a:t>
            </a: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b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br>
            <a:r>
              <a:rPr lang="en-US" sz="32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College of Nursing                                                                                                                                </a:t>
            </a:r>
            <a:r>
              <a:rPr lang="en-US" sz="4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Psychiatric Mental Health Nursing </a:t>
            </a:r>
            <a:br>
              <a:rPr lang="en-US" sz="5400" dirty="0">
                <a:solidFill>
                  <a:srgbClr val="000000"/>
                </a:solidFill>
                <a:latin typeface="Times New Roman" panose="02020603050405020304" pitchFamily="18" charset="0"/>
                <a:ea typeface="Calibri" panose="020F0502020204030204" pitchFamily="34" charset="0"/>
                <a:cs typeface="Arial" panose="020B0604020202020204" pitchFamily="34" charset="0"/>
              </a:rPr>
            </a:br>
            <a:r>
              <a:rPr lang="en-US" b="1" dirty="0">
                <a:latin typeface="Times New Roman" panose="02020603050405020304" pitchFamily="18" charset="0"/>
                <a:ea typeface="Calibri" panose="020F0502020204030204" pitchFamily="34" charset="0"/>
                <a:cs typeface="Arial" panose="020B0604020202020204" pitchFamily="34" charset="0"/>
              </a:rPr>
              <a:t>                                      </a:t>
            </a:r>
            <a:endParaRPr lang="en-US" dirty="0"/>
          </a:p>
        </p:txBody>
      </p:sp>
      <p:sp>
        <p:nvSpPr>
          <p:cNvPr id="3" name="Subtitle 2"/>
          <p:cNvSpPr>
            <a:spLocks noGrp="1"/>
          </p:cNvSpPr>
          <p:nvPr>
            <p:ph type="subTitle" idx="1"/>
          </p:nvPr>
        </p:nvSpPr>
        <p:spPr>
          <a:xfrm>
            <a:off x="290946" y="2099112"/>
            <a:ext cx="11901054" cy="3990108"/>
          </a:xfrm>
        </p:spPr>
        <p:txBody>
          <a:bodyPr>
            <a:normAutofit fontScale="92500"/>
          </a:bodyPr>
          <a:lstStyle/>
          <a:p>
            <a:endParaRPr lang="en-US" sz="43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r>
              <a:rPr lang="en-US" sz="4400" b="1" dirty="0">
                <a:solidFill>
                  <a:prstClr val="black"/>
                </a:solidFill>
                <a:latin typeface="Times New Roman" panose="02020603050405020304" pitchFamily="18" charset="0"/>
                <a:ea typeface="Calibri" panose="020F0502020204030204" pitchFamily="34" charset="0"/>
                <a:cs typeface="Arial" panose="020B0604020202020204" pitchFamily="34" charset="0"/>
              </a:rPr>
              <a:t>Ethical And Legal Issues In Mental Health Nursing</a:t>
            </a: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r"/>
            <a:endParaRPr lang="ar-SA" sz="43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r"/>
            <a:endParaRPr lang="ar-SA" sz="43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r"/>
            <a:r>
              <a:rPr lang="en-US"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Assist. </a:t>
            </a:r>
            <a:r>
              <a:rPr lang="en-US" sz="2800"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Lec</a:t>
            </a:r>
            <a:r>
              <a:rPr lang="en-US"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sz="2800"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Doaa</a:t>
            </a:r>
            <a:r>
              <a:rPr lang="en-US" sz="28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 M. </a:t>
            </a:r>
            <a:r>
              <a:rPr lang="en-US" sz="2800" b="1" dirty="0" err="1">
                <a:solidFill>
                  <a:srgbClr val="000000"/>
                </a:solidFill>
                <a:latin typeface="Times New Roman" panose="02020603050405020304" pitchFamily="18" charset="0"/>
                <a:ea typeface="Calibri" panose="020F0502020204030204" pitchFamily="34" charset="0"/>
                <a:cs typeface="Arial" panose="020B0604020202020204" pitchFamily="34" charset="0"/>
              </a:rPr>
              <a:t>Bachi</a:t>
            </a:r>
            <a:br>
              <a:rPr lang="en-US" sz="3600" dirty="0">
                <a:solidFill>
                  <a:srgbClr val="000000"/>
                </a:solidFill>
                <a:latin typeface="Times New Roman" panose="02020603050405020304" pitchFamily="18" charset="0"/>
                <a:ea typeface="Calibri" panose="020F0502020204030204" pitchFamily="34" charset="0"/>
                <a:cs typeface="Arial" panose="020B0604020202020204" pitchFamily="34" charset="0"/>
              </a:rPr>
            </a:br>
            <a:endParaRPr lang="en-US" sz="1100" dirty="0"/>
          </a:p>
        </p:txBody>
      </p:sp>
    </p:spTree>
    <p:extLst>
      <p:ext uri="{BB962C8B-B14F-4D97-AF65-F5344CB8AC3E}">
        <p14:creationId xmlns:p14="http://schemas.microsoft.com/office/powerpoint/2010/main" val="404007060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CBCDB7-2072-4FFA-860C-7EDAAD398055}"/>
              </a:ext>
            </a:extLst>
          </p:cNvPr>
          <p:cNvSpPr>
            <a:spLocks noGrp="1"/>
          </p:cNvSpPr>
          <p:nvPr>
            <p:ph sz="quarter" idx="13"/>
          </p:nvPr>
        </p:nvSpPr>
        <p:spPr>
          <a:xfrm>
            <a:off x="420288" y="146406"/>
            <a:ext cx="11524969" cy="6457594"/>
          </a:xfrm>
        </p:spPr>
        <p:txBody>
          <a:bodyPr>
            <a:normAutofit/>
          </a:bodyPr>
          <a:lstStyle/>
          <a:p>
            <a:pPr algn="just">
              <a:lnSpc>
                <a:spcPct val="150000"/>
              </a:lnSpc>
            </a:pPr>
            <a:r>
              <a:rPr lang="en-US" sz="3200" b="1" dirty="0">
                <a:solidFill>
                  <a:prstClr val="black"/>
                </a:solidFill>
                <a:highlight>
                  <a:srgbClr val="FFFF00"/>
                </a:highlight>
                <a:latin typeface="Rockwell" panose="02060603020205020403" pitchFamily="18" charset="0"/>
                <a:cs typeface="Times New Roman" panose="02020603050405020304" pitchFamily="18" charset="0"/>
              </a:rPr>
              <a:t>4. Insanity Defense</a:t>
            </a:r>
          </a:p>
          <a:p>
            <a:pPr algn="just">
              <a:lnSpc>
                <a:spcPct val="150000"/>
              </a:lnSpc>
            </a:pPr>
            <a:r>
              <a:rPr lang="en-US" sz="2700" b="1" dirty="0">
                <a:solidFill>
                  <a:prstClr val="black"/>
                </a:solidFill>
                <a:latin typeface="Rockwell" panose="02060603020205020403" pitchFamily="18" charset="0"/>
                <a:cs typeface="Times New Roman" panose="02020603050405020304" pitchFamily="18" charset="0"/>
              </a:rPr>
              <a:t>One legal issue that sparks controversy is the insanity defense, with insanity having a legal meaning but no medical definition. The argument that a person accused of a crime is not guilty because that person cannot control his or her actions or cannot understand the wrongfulness of the act is known as the </a:t>
            </a:r>
            <a:r>
              <a:rPr lang="en-US" sz="2700" b="1" dirty="0" err="1">
                <a:solidFill>
                  <a:prstClr val="black"/>
                </a:solidFill>
                <a:latin typeface="Rockwell" panose="02060603020205020403" pitchFamily="18" charset="0"/>
                <a:cs typeface="Times New Roman" panose="02020603050405020304" pitchFamily="18" charset="0"/>
              </a:rPr>
              <a:t>M’Naghten</a:t>
            </a:r>
            <a:r>
              <a:rPr lang="en-US" sz="2700" b="1" dirty="0">
                <a:solidFill>
                  <a:prstClr val="black"/>
                </a:solidFill>
                <a:latin typeface="Rockwell" panose="02060603020205020403" pitchFamily="18" charset="0"/>
                <a:cs typeface="Times New Roman" panose="02020603050405020304" pitchFamily="18" charset="0"/>
              </a:rPr>
              <a:t> Rule.</a:t>
            </a:r>
          </a:p>
        </p:txBody>
      </p:sp>
    </p:spTree>
    <p:extLst>
      <p:ext uri="{BB962C8B-B14F-4D97-AF65-F5344CB8AC3E}">
        <p14:creationId xmlns:p14="http://schemas.microsoft.com/office/powerpoint/2010/main" val="3652997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E74962-82C2-4741-9E89-177FC9C266FA}"/>
              </a:ext>
            </a:extLst>
          </p:cNvPr>
          <p:cNvSpPr>
            <a:spLocks noGrp="1"/>
          </p:cNvSpPr>
          <p:nvPr>
            <p:ph sz="quarter" idx="13"/>
          </p:nvPr>
        </p:nvSpPr>
        <p:spPr>
          <a:xfrm>
            <a:off x="0" y="0"/>
            <a:ext cx="11974912" cy="6858000"/>
          </a:xfrm>
        </p:spPr>
        <p:txBody>
          <a:bodyPr>
            <a:normAutofit/>
          </a:bodyPr>
          <a:lstStyle/>
          <a:p>
            <a:pPr>
              <a:lnSpc>
                <a:spcPct val="150000"/>
              </a:lnSpc>
            </a:pPr>
            <a:r>
              <a:rPr lang="en-US" sz="3200" b="1" dirty="0">
                <a:solidFill>
                  <a:prstClr val="black"/>
                </a:solidFill>
                <a:highlight>
                  <a:srgbClr val="FFFF00"/>
                </a:highlight>
                <a:latin typeface="Rockwell" panose="02060603020205020403" pitchFamily="18" charset="0"/>
                <a:cs typeface="Times New Roman" panose="02020603050405020304" pitchFamily="18" charset="0"/>
              </a:rPr>
              <a:t>5. Nursing Liability</a:t>
            </a:r>
          </a:p>
          <a:p>
            <a:pPr algn="just">
              <a:lnSpc>
                <a:spcPct val="150000"/>
              </a:lnSpc>
            </a:pPr>
            <a:r>
              <a:rPr lang="en-US" sz="2700" b="1" dirty="0">
                <a:solidFill>
                  <a:prstClr val="black"/>
                </a:solidFill>
                <a:latin typeface="Rockwell" panose="02060603020205020403" pitchFamily="18" charset="0"/>
                <a:cs typeface="Times New Roman" panose="02020603050405020304" pitchFamily="18" charset="0"/>
              </a:rPr>
              <a:t>Nurses are responsible for providing safe, competent, legal, and ethical care to clients and families. Professional guidelines such as the American Nurses Association’s (ANA’s) Code of Ethics for Nurses with Interpretive Statements and the ANA’s Psychiatric–Mental Health Nursing: Scope and Standards of Practice outline the nurse’s responsibilities and provide guidance. Nurses are expected to meet standards of care, meaning the care they provide to clients meets set expectations and is what any nurse in a similar situation would do.</a:t>
            </a:r>
          </a:p>
        </p:txBody>
      </p:sp>
    </p:spTree>
    <p:extLst>
      <p:ext uri="{BB962C8B-B14F-4D97-AF65-F5344CB8AC3E}">
        <p14:creationId xmlns:p14="http://schemas.microsoft.com/office/powerpoint/2010/main" val="2201316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80109" y="0"/>
            <a:ext cx="11831782" cy="6676571"/>
          </a:xfrm>
        </p:spPr>
        <p:txBody>
          <a:bodyPr>
            <a:noAutofit/>
          </a:bodyPr>
          <a:lstStyle/>
          <a:p>
            <a:pPr marL="0" marR="0" indent="457200" algn="just">
              <a:lnSpc>
                <a:spcPct val="150000"/>
              </a:lnSpc>
              <a:spcBef>
                <a:spcPts val="0"/>
              </a:spcBef>
              <a:spcAft>
                <a:spcPts val="800"/>
              </a:spcAft>
            </a:pPr>
            <a:r>
              <a:rPr lang="en-US" sz="3200" b="1" dirty="0">
                <a:solidFill>
                  <a:prstClr val="black"/>
                </a:solidFill>
                <a:highlight>
                  <a:srgbClr val="FFFF00"/>
                </a:highlight>
                <a:latin typeface="Rockwell" panose="02060603020205020403" pitchFamily="18" charset="0"/>
                <a:cs typeface="Times New Roman" panose="02020603050405020304" pitchFamily="18" charset="0"/>
              </a:rPr>
              <a:t>6. Tort </a:t>
            </a:r>
          </a:p>
          <a:p>
            <a:pPr marL="0" marR="0" indent="457200" algn="just">
              <a:lnSpc>
                <a:spcPct val="150000"/>
              </a:lnSpc>
              <a:spcBef>
                <a:spcPts val="0"/>
              </a:spcBef>
              <a:spcAft>
                <a:spcPts val="800"/>
              </a:spcAft>
            </a:pPr>
            <a:r>
              <a:rPr lang="en-US" sz="2400" b="1" cap="none" dirty="0" err="1">
                <a:solidFill>
                  <a:srgbClr val="000000"/>
                </a:solidFill>
                <a:latin typeface="Rockwell" panose="02060603020205020403" pitchFamily="18" charset="0"/>
                <a:ea typeface="Calibri" panose="020F0502020204030204" pitchFamily="34" charset="0"/>
                <a:cs typeface="Arial" panose="020B0604020202020204" pitchFamily="34" charset="0"/>
              </a:rPr>
              <a:t>Tortis</a:t>
            </a:r>
            <a:r>
              <a:rPr lang="en-US" sz="2400" b="1" cap="none" dirty="0">
                <a:solidFill>
                  <a:srgbClr val="000000"/>
                </a:solidFill>
                <a:latin typeface="Rockwell" panose="02060603020205020403" pitchFamily="18" charset="0"/>
                <a:ea typeface="Calibri" panose="020F0502020204030204" pitchFamily="34" charset="0"/>
                <a:cs typeface="Arial" panose="020B0604020202020204" pitchFamily="34" charset="0"/>
              </a:rPr>
              <a:t> a wrongful act that results in injury, loss, or damage. Torts may be either unintentional or intentional. </a:t>
            </a:r>
          </a:p>
          <a:p>
            <a:pPr marL="342900" marR="0" lvl="0" indent="-342900" algn="just">
              <a:lnSpc>
                <a:spcPct val="200000"/>
              </a:lnSpc>
              <a:spcBef>
                <a:spcPts val="0"/>
              </a:spcBef>
              <a:spcAft>
                <a:spcPts val="0"/>
              </a:spcAft>
              <a:buFont typeface="+mj-lt"/>
              <a:buAutoNum type="arabicPeriod"/>
            </a:pPr>
            <a:r>
              <a:rPr lang="en-US" sz="2800" b="1" i="1" cap="none" dirty="0">
                <a:solidFill>
                  <a:srgbClr val="FF0000"/>
                </a:solidFill>
                <a:highlight>
                  <a:srgbClr val="FFFF00"/>
                </a:highlight>
                <a:latin typeface="Rockwell" panose="02060603020205020403" pitchFamily="18" charset="0"/>
                <a:ea typeface="Calibri" panose="020F0502020204030204" pitchFamily="34" charset="0"/>
                <a:cs typeface="Arial" panose="020B0604020202020204" pitchFamily="34" charset="0"/>
              </a:rPr>
              <a:t>Unintentional torts:</a:t>
            </a:r>
            <a:r>
              <a:rPr lang="en-US" sz="2800" b="1" cap="none" dirty="0">
                <a:solidFill>
                  <a:srgbClr val="FF0000"/>
                </a:solidFill>
                <a:highlight>
                  <a:srgbClr val="FFFF00"/>
                </a:highlight>
                <a:latin typeface="Rockwell" panose="02060603020205020403" pitchFamily="18" charset="0"/>
                <a:ea typeface="Calibri" panose="020F0502020204030204" pitchFamily="34" charset="0"/>
                <a:cs typeface="Arial" panose="020B0604020202020204" pitchFamily="34" charset="0"/>
              </a:rPr>
              <a:t> </a:t>
            </a:r>
            <a:r>
              <a:rPr lang="en-US" sz="2400" cap="none" dirty="0">
                <a:solidFill>
                  <a:srgbClr val="000000"/>
                </a:solidFill>
                <a:latin typeface="Rockwell" panose="02060603020205020403" pitchFamily="18" charset="0"/>
                <a:ea typeface="Calibri" panose="020F0502020204030204" pitchFamily="34" charset="0"/>
                <a:cs typeface="Arial" panose="020B0604020202020204" pitchFamily="34" charset="0"/>
              </a:rPr>
              <a:t>negligence and malpractice. </a:t>
            </a:r>
          </a:p>
          <a:p>
            <a:pPr marL="685800" marR="0" algn="just">
              <a:lnSpc>
                <a:spcPct val="200000"/>
              </a:lnSpc>
              <a:spcBef>
                <a:spcPts val="0"/>
              </a:spcBef>
              <a:spcAft>
                <a:spcPts val="0"/>
              </a:spcAft>
            </a:pPr>
            <a:r>
              <a:rPr lang="en-US" sz="2400" b="1" i="1" cap="none" dirty="0">
                <a:solidFill>
                  <a:srgbClr val="000000"/>
                </a:solidFill>
                <a:latin typeface="Rockwell" panose="02060603020205020403" pitchFamily="18" charset="0"/>
                <a:ea typeface="Calibri" panose="020F0502020204030204" pitchFamily="34" charset="0"/>
                <a:cs typeface="Arial" panose="020B0604020202020204" pitchFamily="34" charset="0"/>
              </a:rPr>
              <a:t>Negligence</a:t>
            </a:r>
            <a:r>
              <a:rPr lang="en-US" sz="2400" cap="none" dirty="0">
                <a:solidFill>
                  <a:srgbClr val="000000"/>
                </a:solidFill>
                <a:latin typeface="Rockwell" panose="02060603020205020403" pitchFamily="18" charset="0"/>
                <a:ea typeface="Calibri" panose="020F0502020204030204" pitchFamily="34" charset="0"/>
                <a:cs typeface="Arial" panose="020B0604020202020204" pitchFamily="34" charset="0"/>
              </a:rPr>
              <a:t> is an unintentional tort causing harm by failing to do what a</a:t>
            </a:r>
          </a:p>
          <a:p>
            <a:pPr marL="685800" marR="0" algn="just">
              <a:lnSpc>
                <a:spcPct val="200000"/>
              </a:lnSpc>
              <a:spcBef>
                <a:spcPts val="0"/>
              </a:spcBef>
              <a:spcAft>
                <a:spcPts val="0"/>
              </a:spcAft>
            </a:pPr>
            <a:r>
              <a:rPr lang="en-US" sz="2400" cap="none" dirty="0">
                <a:solidFill>
                  <a:srgbClr val="000000"/>
                </a:solidFill>
                <a:latin typeface="Rockwell" panose="02060603020205020403" pitchFamily="18" charset="0"/>
                <a:ea typeface="Calibri" panose="020F0502020204030204" pitchFamily="34" charset="0"/>
                <a:cs typeface="Arial" panose="020B0604020202020204" pitchFamily="34" charset="0"/>
              </a:rPr>
              <a:t>reasonable and prudent person would do in similar circumstances</a:t>
            </a:r>
          </a:p>
          <a:p>
            <a:pPr marL="685800" marR="0" algn="just">
              <a:lnSpc>
                <a:spcPct val="200000"/>
              </a:lnSpc>
              <a:spcBef>
                <a:spcPts val="0"/>
              </a:spcBef>
              <a:spcAft>
                <a:spcPts val="0"/>
              </a:spcAft>
            </a:pPr>
            <a:r>
              <a:rPr lang="en-US" sz="2400" b="1" i="1" cap="none" dirty="0">
                <a:solidFill>
                  <a:srgbClr val="000000"/>
                </a:solidFill>
                <a:latin typeface="Rockwell" panose="02060603020205020403" pitchFamily="18" charset="0"/>
                <a:ea typeface="Calibri" panose="020F0502020204030204" pitchFamily="34" charset="0"/>
                <a:cs typeface="Arial" panose="020B0604020202020204" pitchFamily="34" charset="0"/>
              </a:rPr>
              <a:t>Malpractice</a:t>
            </a:r>
            <a:r>
              <a:rPr lang="en-US" sz="2400" cap="none" dirty="0">
                <a:solidFill>
                  <a:srgbClr val="000000"/>
                </a:solidFill>
                <a:latin typeface="Rockwell" panose="02060603020205020403" pitchFamily="18" charset="0"/>
                <a:ea typeface="Calibri" panose="020F0502020204030204" pitchFamily="34" charset="0"/>
                <a:cs typeface="Arial" panose="020B0604020202020204" pitchFamily="34" charset="0"/>
              </a:rPr>
              <a:t> is a type of negligence that refers specifically to professionals such as nurses and physicians. Clients or families can file malpractice lawsuits in any case of injury, loss, or death. </a:t>
            </a:r>
            <a:endParaRPr lang="en-US" sz="2400" cap="none" dirty="0"/>
          </a:p>
        </p:txBody>
      </p:sp>
    </p:spTree>
    <p:extLst>
      <p:ext uri="{BB962C8B-B14F-4D97-AF65-F5344CB8AC3E}">
        <p14:creationId xmlns:p14="http://schemas.microsoft.com/office/powerpoint/2010/main" val="3033065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79FFE3-11F3-4D67-883F-E8F185AF52A9}"/>
              </a:ext>
            </a:extLst>
          </p:cNvPr>
          <p:cNvSpPr>
            <a:spLocks noGrp="1"/>
          </p:cNvSpPr>
          <p:nvPr>
            <p:ph sz="quarter" idx="13"/>
          </p:nvPr>
        </p:nvSpPr>
        <p:spPr>
          <a:xfrm>
            <a:off x="159031" y="0"/>
            <a:ext cx="12032969" cy="6858000"/>
          </a:xfrm>
        </p:spPr>
        <p:txBody>
          <a:bodyPr>
            <a:normAutofit/>
          </a:bodyPr>
          <a:lstStyle/>
          <a:p>
            <a:pPr algn="just"/>
            <a:r>
              <a:rPr lang="en-US" sz="2700" b="1" dirty="0">
                <a:solidFill>
                  <a:prstClr val="black"/>
                </a:solidFill>
                <a:latin typeface="Rockwell" panose="02060603020205020403" pitchFamily="18" charset="0"/>
                <a:cs typeface="Times New Roman" panose="02020603050405020304" pitchFamily="18" charset="0"/>
              </a:rPr>
              <a:t>For a malpractice suit to be successful, that is, for the nurse, physician, or hospital or agency to be liable, the client or family needs to prove four elements:</a:t>
            </a:r>
          </a:p>
          <a:p>
            <a:pPr algn="just"/>
            <a:r>
              <a:rPr lang="en-US" sz="2700" b="1" dirty="0">
                <a:solidFill>
                  <a:prstClr val="black"/>
                </a:solidFill>
                <a:highlight>
                  <a:srgbClr val="FFFF00"/>
                </a:highlight>
                <a:latin typeface="Rockwell" panose="02060603020205020403" pitchFamily="18" charset="0"/>
                <a:cs typeface="Times New Roman" panose="02020603050405020304" pitchFamily="18" charset="0"/>
              </a:rPr>
              <a:t>1. Duty: </a:t>
            </a:r>
            <a:r>
              <a:rPr lang="en-US" sz="2700" dirty="0">
                <a:solidFill>
                  <a:prstClr val="black"/>
                </a:solidFill>
                <a:latin typeface="Rockwell" panose="02060603020205020403" pitchFamily="18" charset="0"/>
                <a:cs typeface="Times New Roman" panose="02020603050405020304" pitchFamily="18" charset="0"/>
              </a:rPr>
              <a:t>A legally recognized relationship (i.e., physician to client, nurse to client) existed. The nurse had a duty to the client, meaning that the nurse was acting in the capacity of a nurse.</a:t>
            </a:r>
          </a:p>
          <a:p>
            <a:pPr algn="just"/>
            <a:r>
              <a:rPr lang="en-US" sz="2700" b="1" dirty="0">
                <a:solidFill>
                  <a:prstClr val="black"/>
                </a:solidFill>
                <a:highlight>
                  <a:srgbClr val="FFFF00"/>
                </a:highlight>
                <a:latin typeface="Rockwell" panose="02060603020205020403" pitchFamily="18" charset="0"/>
                <a:cs typeface="Times New Roman" panose="02020603050405020304" pitchFamily="18" charset="0"/>
              </a:rPr>
              <a:t>2. Breach of duty: </a:t>
            </a:r>
            <a:r>
              <a:rPr lang="en-US" sz="2700" dirty="0">
                <a:solidFill>
                  <a:prstClr val="black"/>
                </a:solidFill>
                <a:latin typeface="Rockwell" panose="02060603020205020403" pitchFamily="18" charset="0"/>
                <a:cs typeface="Times New Roman" panose="02020603050405020304" pitchFamily="18" charset="0"/>
              </a:rPr>
              <a:t>The nurse (or physician) failed to conform to standards of care, thereby breaching or failing the existing duty. The nurse did not act as a reasonable, prudent nurse would have acted in similar circumstances.</a:t>
            </a:r>
          </a:p>
          <a:p>
            <a:pPr algn="just"/>
            <a:r>
              <a:rPr lang="en-US" sz="2700" b="1" dirty="0">
                <a:solidFill>
                  <a:prstClr val="black"/>
                </a:solidFill>
                <a:latin typeface="Rockwell" panose="02060603020205020403" pitchFamily="18" charset="0"/>
                <a:cs typeface="Times New Roman" panose="02020603050405020304" pitchFamily="18" charset="0"/>
              </a:rPr>
              <a:t>3. </a:t>
            </a:r>
            <a:r>
              <a:rPr lang="en-US" sz="2700" b="1" dirty="0">
                <a:solidFill>
                  <a:prstClr val="black"/>
                </a:solidFill>
                <a:highlight>
                  <a:srgbClr val="FFFF00"/>
                </a:highlight>
                <a:latin typeface="Rockwell" panose="02060603020205020403" pitchFamily="18" charset="0"/>
                <a:cs typeface="Times New Roman" panose="02020603050405020304" pitchFamily="18" charset="0"/>
              </a:rPr>
              <a:t>Injury or damage: </a:t>
            </a:r>
            <a:r>
              <a:rPr lang="en-US" sz="2700" dirty="0">
                <a:solidFill>
                  <a:prstClr val="black"/>
                </a:solidFill>
                <a:latin typeface="Rockwell" panose="02060603020205020403" pitchFamily="18" charset="0"/>
                <a:cs typeface="Times New Roman" panose="02020603050405020304" pitchFamily="18" charset="0"/>
              </a:rPr>
              <a:t>The client suffered some type of loss, damage, or injury.</a:t>
            </a:r>
          </a:p>
          <a:p>
            <a:pPr algn="just"/>
            <a:r>
              <a:rPr lang="en-US" sz="2700" b="1" dirty="0">
                <a:solidFill>
                  <a:prstClr val="black"/>
                </a:solidFill>
                <a:highlight>
                  <a:srgbClr val="FFFF00"/>
                </a:highlight>
                <a:latin typeface="Rockwell" panose="02060603020205020403" pitchFamily="18" charset="0"/>
                <a:cs typeface="Times New Roman" panose="02020603050405020304" pitchFamily="18" charset="0"/>
              </a:rPr>
              <a:t>4. Causation: </a:t>
            </a:r>
            <a:r>
              <a:rPr lang="en-US" sz="2700" dirty="0">
                <a:solidFill>
                  <a:prstClr val="black"/>
                </a:solidFill>
                <a:latin typeface="Rockwell" panose="02060603020205020403" pitchFamily="18" charset="0"/>
                <a:cs typeface="Times New Roman" panose="02020603050405020304" pitchFamily="18" charset="0"/>
              </a:rPr>
              <a:t>The breach of duty was the direct cause of the loss, damage, or injury. In other words, the loss, damage, or injury would not have occurred if the nurse had acted in a reasonable, prudent manner</a:t>
            </a:r>
          </a:p>
        </p:txBody>
      </p:sp>
    </p:spTree>
    <p:extLst>
      <p:ext uri="{BB962C8B-B14F-4D97-AF65-F5344CB8AC3E}">
        <p14:creationId xmlns:p14="http://schemas.microsoft.com/office/powerpoint/2010/main" val="420464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8294D-46B6-4A99-A9E1-B4BB6ED3A9D9}"/>
              </a:ext>
            </a:extLst>
          </p:cNvPr>
          <p:cNvSpPr>
            <a:spLocks noGrp="1"/>
          </p:cNvSpPr>
          <p:nvPr>
            <p:ph sz="quarter" idx="13"/>
          </p:nvPr>
        </p:nvSpPr>
        <p:spPr>
          <a:xfrm>
            <a:off x="188060" y="4893"/>
            <a:ext cx="12003940" cy="6853107"/>
          </a:xfrm>
        </p:spPr>
        <p:txBody>
          <a:bodyPr>
            <a:normAutofit fontScale="92500" lnSpcReduction="20000"/>
          </a:bodyPr>
          <a:lstStyle/>
          <a:p>
            <a:pPr algn="just">
              <a:lnSpc>
                <a:spcPct val="150000"/>
              </a:lnSpc>
            </a:pPr>
            <a:r>
              <a:rPr lang="en-US" sz="3000" b="1" dirty="0"/>
              <a:t>2</a:t>
            </a:r>
            <a:r>
              <a:rPr lang="en-US" sz="3000" b="1" i="1" dirty="0">
                <a:solidFill>
                  <a:srgbClr val="FF0000"/>
                </a:solidFill>
                <a:highlight>
                  <a:srgbClr val="FFFF00"/>
                </a:highlight>
                <a:latin typeface="Rockwell" panose="02060603020205020403" pitchFamily="18" charset="0"/>
                <a:cs typeface="Arial" panose="020B0604020202020204" pitchFamily="34" charset="0"/>
              </a:rPr>
              <a:t>. Intentional torts </a:t>
            </a:r>
            <a:r>
              <a:rPr lang="en-US" sz="2700" dirty="0">
                <a:solidFill>
                  <a:prstClr val="black"/>
                </a:solidFill>
                <a:latin typeface="Rockwell" panose="02060603020205020403" pitchFamily="18" charset="0"/>
                <a:cs typeface="Times New Roman" panose="02020603050405020304" pitchFamily="18" charset="0"/>
              </a:rPr>
              <a:t>Psychiatric nurses may also be liable for intentional torts or voluntary acts that result in harm to the client. Examples include assault, battery, and false imprisonment.</a:t>
            </a:r>
          </a:p>
          <a:p>
            <a:pPr algn="just">
              <a:lnSpc>
                <a:spcPct val="150000"/>
              </a:lnSpc>
            </a:pPr>
            <a:r>
              <a:rPr lang="en-US" sz="2700" b="1" dirty="0">
                <a:solidFill>
                  <a:prstClr val="black"/>
                </a:solidFill>
                <a:highlight>
                  <a:srgbClr val="FFFF00"/>
                </a:highlight>
                <a:latin typeface="Rockwell" panose="02060603020205020403" pitchFamily="18" charset="0"/>
                <a:cs typeface="Times New Roman" panose="02020603050405020304" pitchFamily="18" charset="0"/>
              </a:rPr>
              <a:t>Assault</a:t>
            </a:r>
            <a:r>
              <a:rPr lang="en-US" sz="2700" dirty="0">
                <a:solidFill>
                  <a:prstClr val="black"/>
                </a:solidFill>
                <a:latin typeface="Rockwell" panose="02060603020205020403" pitchFamily="18" charset="0"/>
                <a:cs typeface="Times New Roman" panose="02020603050405020304" pitchFamily="18" charset="0"/>
              </a:rPr>
              <a:t> involves any action that causes a person to fear being touched in a way that is offensive, insulting, or physically injurious without consent or authority. Examples include making threats to restrain the client to give him or her an injection for failure to cooperate. </a:t>
            </a:r>
          </a:p>
          <a:p>
            <a:pPr algn="just">
              <a:lnSpc>
                <a:spcPct val="150000"/>
              </a:lnSpc>
            </a:pPr>
            <a:r>
              <a:rPr lang="en-US" sz="2700" b="1" dirty="0">
                <a:solidFill>
                  <a:prstClr val="black"/>
                </a:solidFill>
                <a:highlight>
                  <a:srgbClr val="FFFF00"/>
                </a:highlight>
                <a:latin typeface="Rockwell" panose="02060603020205020403" pitchFamily="18" charset="0"/>
                <a:cs typeface="Times New Roman" panose="02020603050405020304" pitchFamily="18" charset="0"/>
              </a:rPr>
              <a:t>Battery</a:t>
            </a:r>
            <a:r>
              <a:rPr lang="en-US" sz="2700" dirty="0">
                <a:solidFill>
                  <a:prstClr val="black"/>
                </a:solidFill>
                <a:latin typeface="Rockwell" panose="02060603020205020403" pitchFamily="18" charset="0"/>
                <a:cs typeface="Times New Roman" panose="02020603050405020304" pitchFamily="18" charset="0"/>
              </a:rPr>
              <a:t> involves harmful or unwarranted contact with a client; actual harm or injury may or may not have occurred. Examples include touching a client without consent or unnecessarily restraining a client</a:t>
            </a:r>
          </a:p>
          <a:p>
            <a:pPr algn="just">
              <a:lnSpc>
                <a:spcPct val="150000"/>
              </a:lnSpc>
            </a:pPr>
            <a:r>
              <a:rPr lang="en-US" sz="2700" b="1" dirty="0">
                <a:solidFill>
                  <a:prstClr val="black"/>
                </a:solidFill>
                <a:highlight>
                  <a:srgbClr val="FFFF00"/>
                </a:highlight>
                <a:latin typeface="Rockwell" panose="02060603020205020403" pitchFamily="18" charset="0"/>
                <a:cs typeface="Times New Roman" panose="02020603050405020304" pitchFamily="18" charset="0"/>
              </a:rPr>
              <a:t>False imprisonment </a:t>
            </a:r>
            <a:r>
              <a:rPr lang="en-US" sz="2700" dirty="0">
                <a:solidFill>
                  <a:prstClr val="black"/>
                </a:solidFill>
                <a:latin typeface="Rockwell" panose="02060603020205020403" pitchFamily="18" charset="0"/>
                <a:cs typeface="Times New Roman" panose="02020603050405020304" pitchFamily="18" charset="0"/>
              </a:rPr>
              <a:t>is defined as the unjustifiable detention of a client, such as the inappropriate use of restraint or seclusion.</a:t>
            </a:r>
          </a:p>
        </p:txBody>
      </p:sp>
    </p:spTree>
    <p:extLst>
      <p:ext uri="{BB962C8B-B14F-4D97-AF65-F5344CB8AC3E}">
        <p14:creationId xmlns:p14="http://schemas.microsoft.com/office/powerpoint/2010/main" val="1489197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07" y="138546"/>
            <a:ext cx="10364451" cy="858982"/>
          </a:xfrm>
        </p:spPr>
        <p:txBody>
          <a:bodyPr>
            <a:normAutofit/>
          </a:bodyPr>
          <a:lstStyle/>
          <a:p>
            <a:r>
              <a:rPr lang="en-US" sz="4000" b="1" dirty="0">
                <a:solidFill>
                  <a:srgbClr val="FF0000"/>
                </a:solidFill>
                <a:latin typeface="Andalus" panose="02020603050405020304" pitchFamily="18" charset="-78"/>
                <a:cs typeface="Andalus" panose="02020603050405020304" pitchFamily="18" charset="-78"/>
              </a:rPr>
              <a:t>1.2.	Ethical issues of mental health nursing </a:t>
            </a:r>
          </a:p>
        </p:txBody>
      </p:sp>
      <p:sp>
        <p:nvSpPr>
          <p:cNvPr id="3" name="Content Placeholder 2"/>
          <p:cNvSpPr>
            <a:spLocks noGrp="1"/>
          </p:cNvSpPr>
          <p:nvPr>
            <p:ph sz="quarter" idx="13"/>
          </p:nvPr>
        </p:nvSpPr>
        <p:spPr>
          <a:xfrm>
            <a:off x="221673" y="748145"/>
            <a:ext cx="11831782" cy="5971309"/>
          </a:xfrm>
        </p:spPr>
        <p:txBody>
          <a:bodyPr>
            <a:noAutofit/>
          </a:bodyPr>
          <a:lstStyle/>
          <a:p>
            <a:pPr marL="0" marR="0" indent="457200" algn="just">
              <a:lnSpc>
                <a:spcPct val="150000"/>
              </a:lnSpc>
              <a:spcBef>
                <a:spcPts val="0"/>
              </a:spcBef>
              <a:spcAft>
                <a:spcPts val="800"/>
              </a:spcAft>
            </a:pPr>
            <a:r>
              <a:rPr lang="en-US" sz="2800" b="1" i="1" cap="none" dirty="0">
                <a:solidFill>
                  <a:srgbClr val="FF0000"/>
                </a:solidFill>
                <a:latin typeface="Rockwell" panose="02060603020205020403" pitchFamily="18" charset="0"/>
                <a:ea typeface="Calibri" panose="020F0502020204030204" pitchFamily="34" charset="0"/>
                <a:cs typeface="Arial" panose="020B0604020202020204" pitchFamily="34" charset="0"/>
              </a:rPr>
              <a:t>Ethics</a:t>
            </a:r>
            <a:r>
              <a:rPr lang="en-US" sz="2800" b="1" cap="none" dirty="0">
                <a:solidFill>
                  <a:srgbClr val="FF0000"/>
                </a:solidFill>
                <a:latin typeface="Rockwell" panose="02060603020205020403" pitchFamily="18" charset="0"/>
                <a:ea typeface="Calibri" panose="020F0502020204030204" pitchFamily="34" charset="0"/>
                <a:cs typeface="Arial" panose="020B0604020202020204" pitchFamily="34" charset="0"/>
              </a:rPr>
              <a:t> - </a:t>
            </a:r>
            <a:r>
              <a:rPr lang="en-US" sz="2800" cap="none" dirty="0">
                <a:solidFill>
                  <a:srgbClr val="000000"/>
                </a:solidFill>
                <a:latin typeface="Rockwell" panose="02060603020205020403" pitchFamily="18" charset="0"/>
                <a:ea typeface="Calibri" panose="020F0502020204030204" pitchFamily="34" charset="0"/>
                <a:cs typeface="Arial" panose="020B0604020202020204" pitchFamily="34" charset="0"/>
              </a:rPr>
              <a:t>is a branch of philosophy that deals with values of human conduct related to the rightness or wrongness of actions and to the goodness and badness of the motives and ends of such actions</a:t>
            </a:r>
          </a:p>
          <a:p>
            <a:pPr marL="0" marR="0" indent="457200" algn="just">
              <a:lnSpc>
                <a:spcPct val="150000"/>
              </a:lnSpc>
              <a:spcBef>
                <a:spcPts val="0"/>
              </a:spcBef>
              <a:spcAft>
                <a:spcPts val="800"/>
              </a:spcAft>
            </a:pPr>
            <a:r>
              <a:rPr lang="en-US" sz="2800" b="1" i="1" cap="none" dirty="0">
                <a:solidFill>
                  <a:srgbClr val="FF0000"/>
                </a:solidFill>
                <a:latin typeface="Rockwell" panose="02060603020205020403" pitchFamily="18" charset="0"/>
                <a:ea typeface="Calibri" panose="020F0502020204030204" pitchFamily="34" charset="0"/>
                <a:cs typeface="Arial" panose="020B0604020202020204" pitchFamily="34" charset="0"/>
              </a:rPr>
              <a:t>Ethical theories </a:t>
            </a:r>
            <a:r>
              <a:rPr lang="en-US" sz="2800" b="1" cap="none" dirty="0">
                <a:solidFill>
                  <a:schemeClr val="tx1"/>
                </a:solidFill>
                <a:latin typeface="Rockwell" panose="02060603020205020403" pitchFamily="18" charset="0"/>
                <a:ea typeface="Calibri" panose="020F0502020204030204" pitchFamily="34" charset="0"/>
                <a:cs typeface="Arial" panose="020B0604020202020204" pitchFamily="34" charset="0"/>
              </a:rPr>
              <a:t>are sets of principles used to decide what is morally right or wrong. </a:t>
            </a:r>
            <a:r>
              <a:rPr lang="en-US" sz="2800" cap="none" dirty="0">
                <a:solidFill>
                  <a:schemeClr val="tx1"/>
                </a:solidFill>
                <a:latin typeface="Rockwell" panose="02060603020205020403" pitchFamily="18" charset="0"/>
                <a:ea typeface="Calibri" panose="020F0502020204030204" pitchFamily="34" charset="0"/>
                <a:cs typeface="Arial" panose="020B0604020202020204" pitchFamily="34" charset="0"/>
              </a:rPr>
              <a:t>such as </a:t>
            </a:r>
            <a:r>
              <a:rPr lang="en-US" sz="2800" b="1" cap="none" dirty="0">
                <a:solidFill>
                  <a:schemeClr val="tx1"/>
                </a:solidFill>
                <a:latin typeface="Rockwell" panose="02060603020205020403" pitchFamily="18" charset="0"/>
                <a:ea typeface="Calibri" panose="020F0502020204030204" pitchFamily="34" charset="0"/>
                <a:cs typeface="Arial" panose="020B0604020202020204" pitchFamily="34" charset="0"/>
              </a:rPr>
              <a:t>utilitarianism</a:t>
            </a:r>
            <a:r>
              <a:rPr lang="en-US" sz="2800" cap="none" dirty="0">
                <a:solidFill>
                  <a:schemeClr val="tx1"/>
                </a:solidFill>
                <a:latin typeface="Rockwell" panose="02060603020205020403" pitchFamily="18" charset="0"/>
                <a:ea typeface="Calibri" panose="020F0502020204030204" pitchFamily="34" charset="0"/>
                <a:cs typeface="Arial" panose="020B0604020202020204" pitchFamily="34" charset="0"/>
              </a:rPr>
              <a:t> (the greatest good for the greatest number) and </a:t>
            </a:r>
            <a:r>
              <a:rPr lang="en-US" sz="2800" b="1" cap="none" dirty="0">
                <a:solidFill>
                  <a:schemeClr val="tx1"/>
                </a:solidFill>
                <a:latin typeface="Rockwell" panose="02060603020205020403" pitchFamily="18" charset="0"/>
                <a:ea typeface="Calibri" panose="020F0502020204030204" pitchFamily="34" charset="0"/>
                <a:cs typeface="Arial" panose="020B0604020202020204" pitchFamily="34" charset="0"/>
              </a:rPr>
              <a:t>deontology</a:t>
            </a:r>
            <a:r>
              <a:rPr lang="en-US" sz="2800" cap="none" dirty="0">
                <a:solidFill>
                  <a:schemeClr val="tx1"/>
                </a:solidFill>
                <a:latin typeface="Rockwell" panose="02060603020205020403" pitchFamily="18" charset="0"/>
                <a:ea typeface="Calibri" panose="020F0502020204030204" pitchFamily="34" charset="0"/>
                <a:cs typeface="Arial" panose="020B0604020202020204" pitchFamily="34" charset="0"/>
              </a:rPr>
              <a:t> (using principles such as autonomy, beneficence, nonmaleficence, justice, veracity, and fidelity), to make ethical decisions</a:t>
            </a:r>
            <a:r>
              <a:rPr lang="en-US" sz="2800" b="1" cap="none" dirty="0">
                <a:solidFill>
                  <a:schemeClr val="tx1"/>
                </a:solidFill>
                <a:latin typeface="Rockwell" panose="02060603020205020403" pitchFamily="18" charset="0"/>
                <a:ea typeface="Calibri" panose="020F0502020204030204" pitchFamily="34" charset="0"/>
                <a:cs typeface="Arial" panose="020B0604020202020204" pitchFamily="34" charset="0"/>
              </a:rPr>
              <a:t>.</a:t>
            </a:r>
          </a:p>
          <a:p>
            <a:pPr marL="0" marR="0" indent="457200" algn="just">
              <a:lnSpc>
                <a:spcPct val="150000"/>
              </a:lnSpc>
              <a:spcBef>
                <a:spcPts val="0"/>
              </a:spcBef>
              <a:spcAft>
                <a:spcPts val="800"/>
              </a:spcAft>
            </a:pPr>
            <a:endParaRPr lang="en-US" sz="2800" b="1" cap="none" dirty="0">
              <a:solidFill>
                <a:schemeClr val="tx1"/>
              </a:solidFill>
              <a:latin typeface="Rockwell" panose="02060603020205020403" pitchFamily="18" charset="0"/>
              <a:ea typeface="Calibri" panose="020F0502020204030204" pitchFamily="34" charset="0"/>
              <a:cs typeface="Arial" panose="020B0604020202020204" pitchFamily="34" charset="0"/>
            </a:endParaRPr>
          </a:p>
          <a:p>
            <a:endParaRPr lang="en-US" sz="2200" cap="none" dirty="0"/>
          </a:p>
        </p:txBody>
      </p:sp>
    </p:spTree>
    <p:extLst>
      <p:ext uri="{BB962C8B-B14F-4D97-AF65-F5344CB8AC3E}">
        <p14:creationId xmlns:p14="http://schemas.microsoft.com/office/powerpoint/2010/main" val="1660686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282" y="372141"/>
            <a:ext cx="10364451" cy="817418"/>
          </a:xfrm>
        </p:spPr>
        <p:txBody>
          <a:bodyPr/>
          <a:lstStyle/>
          <a:p>
            <a:r>
              <a:rPr lang="en-US" b="1" dirty="0">
                <a:solidFill>
                  <a:srgbClr val="FF0000"/>
                </a:solidFill>
                <a:latin typeface="Rockwell" panose="02060603020205020403" pitchFamily="18" charset="0"/>
                <a:ea typeface="Calibri" panose="020F0502020204030204" pitchFamily="34" charset="0"/>
                <a:cs typeface="Arial" panose="020B0604020202020204" pitchFamily="34" charset="0"/>
              </a:rPr>
              <a:t>Ethical principles </a:t>
            </a:r>
            <a:endParaRPr lang="en-US" dirty="0">
              <a:solidFill>
                <a:srgbClr val="FF0000"/>
              </a:solidFill>
              <a:latin typeface="Rockwell" panose="02060603020205020403" pitchFamily="18" charset="0"/>
            </a:endParaRPr>
          </a:p>
        </p:txBody>
      </p:sp>
      <p:sp>
        <p:nvSpPr>
          <p:cNvPr id="3" name="Content Placeholder 2"/>
          <p:cNvSpPr>
            <a:spLocks noGrp="1"/>
          </p:cNvSpPr>
          <p:nvPr>
            <p:ph sz="quarter" idx="13"/>
          </p:nvPr>
        </p:nvSpPr>
        <p:spPr>
          <a:xfrm>
            <a:off x="159327" y="1189559"/>
            <a:ext cx="11873346" cy="5652653"/>
          </a:xfrm>
        </p:spPr>
        <p:txBody>
          <a:bodyPr>
            <a:normAutofit/>
          </a:bodyPr>
          <a:lstStyle/>
          <a:p>
            <a:pPr marL="342900" lvl="0" indent="-342900" algn="just">
              <a:lnSpc>
                <a:spcPct val="150000"/>
              </a:lnSpc>
              <a:spcBef>
                <a:spcPts val="0"/>
              </a:spcBef>
              <a:buSzPts val="1400"/>
              <a:buFont typeface="+mj-lt"/>
              <a:buAutoNum type="arabicPeriod"/>
            </a:pPr>
            <a:r>
              <a:rPr lang="en-US" sz="2800" b="1" cap="none" dirty="0">
                <a:solidFill>
                  <a:srgbClr val="000000"/>
                </a:solidFill>
                <a:latin typeface="Rockwell" panose="02060603020205020403" pitchFamily="18" charset="0"/>
                <a:ea typeface="Calibri" panose="020F0502020204030204" pitchFamily="34" charset="0"/>
                <a:cs typeface="Times New Roman" panose="02020603050405020304" pitchFamily="18" charset="0"/>
              </a:rPr>
              <a:t>1. Autonomy: </a:t>
            </a:r>
            <a:r>
              <a:rPr lang="en-US" sz="2800" cap="none" dirty="0">
                <a:solidFill>
                  <a:srgbClr val="000000"/>
                </a:solidFill>
                <a:latin typeface="Rockwell" panose="02060603020205020403" pitchFamily="18" charset="0"/>
                <a:ea typeface="Calibri" panose="020F0502020204030204" pitchFamily="34" charset="0"/>
                <a:cs typeface="Times New Roman" panose="02020603050405020304" pitchFamily="18" charset="0"/>
              </a:rPr>
              <a:t>refers to a person’s right to self-determination and independence </a:t>
            </a:r>
          </a:p>
          <a:p>
            <a:pPr marL="342900" marR="0" lvl="0" indent="-342900" algn="just">
              <a:lnSpc>
                <a:spcPct val="150000"/>
              </a:lnSpc>
              <a:spcBef>
                <a:spcPts val="0"/>
              </a:spcBef>
              <a:spcAft>
                <a:spcPts val="0"/>
              </a:spcAft>
              <a:buSzPts val="1400"/>
              <a:buFont typeface="+mj-lt"/>
              <a:buAutoNum type="arabicPeriod"/>
            </a:pPr>
            <a:r>
              <a:rPr lang="en-US" sz="2800" b="1" cap="none" dirty="0">
                <a:solidFill>
                  <a:srgbClr val="000000"/>
                </a:solidFill>
                <a:latin typeface="Rockwell" panose="02060603020205020403" pitchFamily="18" charset="0"/>
                <a:ea typeface="Calibri" panose="020F0502020204030204" pitchFamily="34" charset="0"/>
                <a:cs typeface="Times New Roman" panose="02020603050405020304" pitchFamily="18" charset="0"/>
              </a:rPr>
              <a:t>2. Beneficence </a:t>
            </a:r>
            <a:r>
              <a:rPr lang="en-US" sz="2800" cap="none" dirty="0">
                <a:solidFill>
                  <a:srgbClr val="000000"/>
                </a:solidFill>
                <a:latin typeface="Rockwell" panose="02060603020205020403" pitchFamily="18" charset="0"/>
                <a:ea typeface="Calibri" panose="020F0502020204030204" pitchFamily="34" charset="0"/>
                <a:cs typeface="Times New Roman" panose="02020603050405020304" pitchFamily="18" charset="0"/>
              </a:rPr>
              <a:t>refers to ones duty to benefit or promote the good of others</a:t>
            </a:r>
          </a:p>
          <a:p>
            <a:pPr marL="342900" marR="0" lvl="0" indent="-342900" algn="just">
              <a:lnSpc>
                <a:spcPct val="150000"/>
              </a:lnSpc>
              <a:spcBef>
                <a:spcPts val="0"/>
              </a:spcBef>
              <a:spcAft>
                <a:spcPts val="800"/>
              </a:spcAft>
              <a:buSzPts val="1400"/>
              <a:buFont typeface="+mj-lt"/>
              <a:buAutoNum type="arabicPeriod"/>
            </a:pPr>
            <a:r>
              <a:rPr lang="en-US" sz="2800" b="1" cap="none" dirty="0">
                <a:solidFill>
                  <a:srgbClr val="000000"/>
                </a:solidFill>
                <a:latin typeface="Rockwell" panose="02060603020205020403" pitchFamily="18" charset="0"/>
                <a:ea typeface="Calibri" panose="020F0502020204030204" pitchFamily="34" charset="0"/>
                <a:cs typeface="Times New Roman" panose="02020603050405020304" pitchFamily="18" charset="0"/>
              </a:rPr>
              <a:t>3. </a:t>
            </a:r>
            <a:r>
              <a:rPr lang="en-US" sz="2800" b="1" cap="none" dirty="0" err="1">
                <a:solidFill>
                  <a:srgbClr val="000000"/>
                </a:solidFill>
                <a:latin typeface="Rockwell" panose="02060603020205020403" pitchFamily="18" charset="0"/>
                <a:ea typeface="Calibri" panose="020F0502020204030204" pitchFamily="34" charset="0"/>
                <a:cs typeface="Times New Roman" panose="02020603050405020304" pitchFamily="18" charset="0"/>
              </a:rPr>
              <a:t>Nonmaleficences</a:t>
            </a:r>
            <a:r>
              <a:rPr lang="en-US" sz="2800" b="1" cap="none" dirty="0">
                <a:solidFill>
                  <a:srgbClr val="000000"/>
                </a:solidFill>
                <a:latin typeface="Rockwell" panose="02060603020205020403" pitchFamily="18" charset="0"/>
                <a:ea typeface="Calibri" panose="020F0502020204030204" pitchFamily="34" charset="0"/>
                <a:cs typeface="Times New Roman" panose="02020603050405020304" pitchFamily="18" charset="0"/>
              </a:rPr>
              <a:t> </a:t>
            </a:r>
            <a:r>
              <a:rPr lang="en-US" sz="2800" cap="none" dirty="0">
                <a:solidFill>
                  <a:srgbClr val="000000"/>
                </a:solidFill>
                <a:latin typeface="Rockwell" panose="02060603020205020403" pitchFamily="18" charset="0"/>
                <a:ea typeface="Calibri" panose="020F0502020204030204" pitchFamily="34" charset="0"/>
                <a:cs typeface="Times New Roman" panose="02020603050405020304" pitchFamily="18" charset="0"/>
              </a:rPr>
              <a:t>is the requirement to do no harm to others either intentionally or unintentionally</a:t>
            </a:r>
          </a:p>
          <a:p>
            <a:endParaRPr lang="en-US" sz="32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00340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31618" y="143824"/>
            <a:ext cx="11928764" cy="5957454"/>
          </a:xfrm>
        </p:spPr>
        <p:txBody>
          <a:bodyPr>
            <a:normAutofit/>
          </a:bodyPr>
          <a:lstStyle/>
          <a:p>
            <a:pPr>
              <a:lnSpc>
                <a:spcPct val="200000"/>
              </a:lnSpc>
            </a:pPr>
            <a:r>
              <a:rPr lang="en-US" sz="2800" b="1" cap="none" dirty="0">
                <a:solidFill>
                  <a:schemeClr val="tx1"/>
                </a:solidFill>
                <a:latin typeface="Rockwell" panose="02060603020205020403" pitchFamily="18" charset="0"/>
                <a:cs typeface="Times New Roman" panose="02020603050405020304" pitchFamily="18" charset="0"/>
              </a:rPr>
              <a:t>4.	Justice </a:t>
            </a:r>
            <a:r>
              <a:rPr lang="en-US" sz="2800" cap="none" dirty="0">
                <a:solidFill>
                  <a:schemeClr val="tx1"/>
                </a:solidFill>
                <a:latin typeface="Rockwell" panose="02060603020205020403" pitchFamily="18" charset="0"/>
                <a:cs typeface="Times New Roman" panose="02020603050405020304" pitchFamily="18" charset="0"/>
              </a:rPr>
              <a:t>refers to fairness, treating all people fairly and equally without regard for social or economic status, race, sex, marital status, religion, ethnicity, or cultural beliefs.</a:t>
            </a:r>
          </a:p>
          <a:p>
            <a:pPr>
              <a:lnSpc>
                <a:spcPct val="200000"/>
              </a:lnSpc>
            </a:pPr>
            <a:r>
              <a:rPr lang="en-US" sz="2800" b="1" cap="none" dirty="0">
                <a:solidFill>
                  <a:schemeClr val="tx1"/>
                </a:solidFill>
                <a:latin typeface="Rockwell" panose="02060603020205020403" pitchFamily="18" charset="0"/>
                <a:cs typeface="Times New Roman" panose="02020603050405020304" pitchFamily="18" charset="0"/>
              </a:rPr>
              <a:t>5.	Veracity</a:t>
            </a:r>
            <a:r>
              <a:rPr lang="en-US" sz="2800" cap="none" dirty="0">
                <a:solidFill>
                  <a:schemeClr val="tx1"/>
                </a:solidFill>
                <a:latin typeface="Rockwell" panose="02060603020205020403" pitchFamily="18" charset="0"/>
                <a:cs typeface="Times New Roman" panose="02020603050405020304" pitchFamily="18" charset="0"/>
              </a:rPr>
              <a:t> principle that refers to one’s duty to be truthful always.</a:t>
            </a:r>
          </a:p>
          <a:p>
            <a:pPr>
              <a:lnSpc>
                <a:spcPct val="200000"/>
              </a:lnSpc>
            </a:pPr>
            <a:r>
              <a:rPr lang="en-US" sz="2800" b="1" cap="none" dirty="0">
                <a:solidFill>
                  <a:schemeClr val="tx1"/>
                </a:solidFill>
                <a:latin typeface="Rockwell" panose="02060603020205020403" pitchFamily="18" charset="0"/>
                <a:cs typeface="Times New Roman" panose="02020603050405020304" pitchFamily="18" charset="0"/>
              </a:rPr>
              <a:t>6.	Fidelity </a:t>
            </a:r>
            <a:r>
              <a:rPr lang="en-US" sz="2800" cap="none" dirty="0">
                <a:solidFill>
                  <a:schemeClr val="tx1"/>
                </a:solidFill>
                <a:latin typeface="Rockwell" panose="02060603020205020403" pitchFamily="18" charset="0"/>
                <a:cs typeface="Times New Roman" panose="02020603050405020304" pitchFamily="18" charset="0"/>
              </a:rPr>
              <a:t>refers to the obligation to honor commitments and contracts</a:t>
            </a:r>
          </a:p>
          <a:p>
            <a:endParaRPr lang="en-US" sz="2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335181"/>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044F0-5A3E-4E1E-974F-4CAF6DF90C9B}"/>
              </a:ext>
            </a:extLst>
          </p:cNvPr>
          <p:cNvSpPr>
            <a:spLocks noGrp="1"/>
          </p:cNvSpPr>
          <p:nvPr>
            <p:ph sz="quarter" idx="13"/>
          </p:nvPr>
        </p:nvSpPr>
        <p:spPr>
          <a:xfrm>
            <a:off x="275458" y="207460"/>
            <a:ext cx="11641084" cy="6443080"/>
          </a:xfrm>
        </p:spPr>
        <p:txBody>
          <a:bodyPr>
            <a:normAutofit fontScale="92500"/>
          </a:bodyPr>
          <a:lstStyle/>
          <a:p>
            <a:pPr algn="just">
              <a:lnSpc>
                <a:spcPct val="150000"/>
              </a:lnSpc>
            </a:pPr>
            <a:r>
              <a:rPr lang="en-US" sz="2800" b="1" dirty="0">
                <a:solidFill>
                  <a:schemeClr val="tx1"/>
                </a:solidFill>
                <a:highlight>
                  <a:srgbClr val="FFFF00"/>
                </a:highlight>
                <a:latin typeface="Rockwell" panose="02060603020205020403" pitchFamily="18" charset="0"/>
                <a:cs typeface="Times New Roman" panose="02020603050405020304" pitchFamily="18" charset="0"/>
              </a:rPr>
              <a:t>Ethical dilemmas </a:t>
            </a:r>
            <a:r>
              <a:rPr lang="en-US" sz="2800" dirty="0">
                <a:solidFill>
                  <a:schemeClr val="tx1"/>
                </a:solidFill>
                <a:latin typeface="Rockwell" panose="02060603020205020403" pitchFamily="18" charset="0"/>
                <a:cs typeface="Times New Roman" panose="02020603050405020304" pitchFamily="18" charset="0"/>
              </a:rPr>
              <a:t>are situations that arise when principles conflict or when there is no single clear course of action in a given situation. For example, the client who refuses medication or treatment is allowed to do so on the basis of the principle of autonomy</a:t>
            </a:r>
          </a:p>
          <a:p>
            <a:pPr algn="just">
              <a:lnSpc>
                <a:spcPct val="150000"/>
              </a:lnSpc>
            </a:pPr>
            <a:r>
              <a:rPr lang="en-US" sz="2800" dirty="0">
                <a:solidFill>
                  <a:schemeClr val="tx1"/>
                </a:solidFill>
                <a:latin typeface="Rockwell" panose="02060603020205020403" pitchFamily="18" charset="0"/>
                <a:cs typeface="Times New Roman" panose="02020603050405020304" pitchFamily="18" charset="0"/>
              </a:rPr>
              <a:t>► </a:t>
            </a:r>
            <a:r>
              <a:rPr lang="en-US" sz="2800" b="1" dirty="0">
                <a:solidFill>
                  <a:schemeClr val="tx1"/>
                </a:solidFill>
                <a:latin typeface="Rockwell" panose="02060603020205020403" pitchFamily="18" charset="0"/>
                <a:cs typeface="Times New Roman" panose="02020603050405020304" pitchFamily="18" charset="0"/>
              </a:rPr>
              <a:t>Many ethical dilemmas</a:t>
            </a:r>
            <a:r>
              <a:rPr lang="en-US" sz="2800" dirty="0">
                <a:solidFill>
                  <a:schemeClr val="tx1"/>
                </a:solidFill>
                <a:latin typeface="Rockwell" panose="02060603020205020403" pitchFamily="18" charset="0"/>
                <a:cs typeface="Times New Roman" panose="02020603050405020304" pitchFamily="18" charset="0"/>
              </a:rPr>
              <a:t> in mental health involve a conflict between the client’s autonomy and concerns for the public good (utilitarianism).</a:t>
            </a:r>
          </a:p>
          <a:p>
            <a:pPr algn="just">
              <a:lnSpc>
                <a:spcPct val="150000"/>
              </a:lnSpc>
            </a:pPr>
            <a:r>
              <a:rPr lang="en-US" sz="2800" dirty="0">
                <a:solidFill>
                  <a:schemeClr val="tx1"/>
                </a:solidFill>
                <a:latin typeface="Rockwell" panose="02060603020205020403" pitchFamily="18" charset="0"/>
                <a:cs typeface="Times New Roman" panose="02020603050405020304" pitchFamily="18" charset="0"/>
              </a:rPr>
              <a:t>EX: Can consumers of mental health care truly be empowered if health care professionals “step in” to make decisions for them “for their own good?”  Should physicians break confidentiality to report clients who drive cars at high speeds and recklessly?</a:t>
            </a:r>
          </a:p>
        </p:txBody>
      </p:sp>
    </p:spTree>
    <p:extLst>
      <p:ext uri="{BB962C8B-B14F-4D97-AF65-F5344CB8AC3E}">
        <p14:creationId xmlns:p14="http://schemas.microsoft.com/office/powerpoint/2010/main" val="3794799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ctr"/>
            <a:r>
              <a:rPr lang="en-US" sz="7200" b="1" dirty="0">
                <a:latin typeface="Rockwell" panose="02060603020205020403" pitchFamily="18" charset="0"/>
              </a:rPr>
              <a:t>Thank you </a:t>
            </a:r>
          </a:p>
        </p:txBody>
      </p:sp>
    </p:spTree>
    <p:extLst>
      <p:ext uri="{BB962C8B-B14F-4D97-AF65-F5344CB8AC3E}">
        <p14:creationId xmlns:p14="http://schemas.microsoft.com/office/powerpoint/2010/main" val="256386595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A6F9-30B8-424F-8674-DA30071AFE88}"/>
              </a:ext>
            </a:extLst>
          </p:cNvPr>
          <p:cNvSpPr>
            <a:spLocks noGrp="1"/>
          </p:cNvSpPr>
          <p:nvPr>
            <p:ph type="title"/>
          </p:nvPr>
        </p:nvSpPr>
        <p:spPr>
          <a:xfrm>
            <a:off x="2230067" y="259299"/>
            <a:ext cx="3865932" cy="901844"/>
          </a:xfrm>
        </p:spPr>
        <p:txBody>
          <a:bodyPr/>
          <a:lstStyle/>
          <a:p>
            <a:r>
              <a:rPr lang="en-US" dirty="0">
                <a:latin typeface="Andalus" panose="02020603050405020304" pitchFamily="18" charset="-78"/>
                <a:cs typeface="Andalus" panose="02020603050405020304" pitchFamily="18" charset="-78"/>
              </a:rPr>
              <a:t>INTRODUCTION</a:t>
            </a:r>
          </a:p>
        </p:txBody>
      </p:sp>
      <p:sp>
        <p:nvSpPr>
          <p:cNvPr id="3" name="Content Placeholder 2">
            <a:extLst>
              <a:ext uri="{FF2B5EF4-FFF2-40B4-BE49-F238E27FC236}">
                <a16:creationId xmlns:a16="http://schemas.microsoft.com/office/drawing/2014/main" id="{E553E4C9-E776-4D1B-9C97-5D3B344C2DAB}"/>
              </a:ext>
            </a:extLst>
          </p:cNvPr>
          <p:cNvSpPr>
            <a:spLocks noGrp="1"/>
          </p:cNvSpPr>
          <p:nvPr>
            <p:ph idx="1"/>
          </p:nvPr>
        </p:nvSpPr>
        <p:spPr>
          <a:xfrm>
            <a:off x="522514" y="1540189"/>
            <a:ext cx="11437257" cy="5058512"/>
          </a:xfrm>
        </p:spPr>
        <p:txBody>
          <a:bodyPr>
            <a:normAutofit/>
          </a:bodyPr>
          <a:lstStyle/>
          <a:p>
            <a:pPr algn="just">
              <a:lnSpc>
                <a:spcPct val="150000"/>
              </a:lnSpc>
            </a:pPr>
            <a:r>
              <a:rPr lang="en-US" sz="2800" dirty="0">
                <a:latin typeface="Rockwell" panose="02060603020205020403" pitchFamily="18" charset="0"/>
                <a:cs typeface="Times New Roman" panose="02020603050405020304" pitchFamily="18" charset="0"/>
              </a:rPr>
              <a:t>Historically, clients with mental illness had few rights and were subjected to institutionalization, warehousing, and inhumane treatment. </a:t>
            </a:r>
          </a:p>
          <a:p>
            <a:pPr algn="just">
              <a:lnSpc>
                <a:spcPct val="150000"/>
              </a:lnSpc>
            </a:pPr>
            <a:r>
              <a:rPr lang="en-US" sz="2800" dirty="0">
                <a:latin typeface="Rockwell" panose="02060603020205020403" pitchFamily="18" charset="0"/>
                <a:cs typeface="Times New Roman" panose="02020603050405020304" pitchFamily="18" charset="0"/>
              </a:rPr>
              <a:t>In the </a:t>
            </a:r>
            <a:r>
              <a:rPr lang="en-US" sz="2800" b="1" dirty="0">
                <a:latin typeface="Rockwell" panose="02060603020205020403" pitchFamily="18" charset="0"/>
                <a:cs typeface="Times New Roman" panose="02020603050405020304" pitchFamily="18" charset="0"/>
              </a:rPr>
              <a:t>1970s, </a:t>
            </a:r>
            <a:r>
              <a:rPr lang="en-US" sz="2800" dirty="0">
                <a:latin typeface="Rockwell" panose="02060603020205020403" pitchFamily="18" charset="0"/>
                <a:cs typeface="Times New Roman" panose="02020603050405020304" pitchFamily="18" charset="0"/>
              </a:rPr>
              <a:t>recognition of patient’s rights and changes in laws governing commitment improved the rights of clients.</a:t>
            </a:r>
          </a:p>
        </p:txBody>
      </p:sp>
    </p:spTree>
    <p:extLst>
      <p:ext uri="{BB962C8B-B14F-4D97-AF65-F5344CB8AC3E}">
        <p14:creationId xmlns:p14="http://schemas.microsoft.com/office/powerpoint/2010/main" val="2057245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4" y="202881"/>
            <a:ext cx="11278226" cy="822356"/>
          </a:xfrm>
        </p:spPr>
        <p:txBody>
          <a:bodyPr>
            <a:normAutofit fontScale="90000"/>
          </a:bodyPr>
          <a:lstStyle/>
          <a:p>
            <a:r>
              <a:rPr lang="en-US" b="1" dirty="0">
                <a:solidFill>
                  <a:srgbClr val="FF0000"/>
                </a:solidFill>
              </a:rPr>
              <a:t>1.1.	Legal Issues in Psychiatric Mental Health Nursing </a:t>
            </a:r>
          </a:p>
        </p:txBody>
      </p:sp>
      <p:sp>
        <p:nvSpPr>
          <p:cNvPr id="3" name="Content Placeholder 2"/>
          <p:cNvSpPr>
            <a:spLocks noGrp="1"/>
          </p:cNvSpPr>
          <p:nvPr>
            <p:ph sz="quarter" idx="13"/>
          </p:nvPr>
        </p:nvSpPr>
        <p:spPr>
          <a:xfrm>
            <a:off x="775230" y="1190171"/>
            <a:ext cx="11082942" cy="5501573"/>
          </a:xfrm>
        </p:spPr>
        <p:txBody>
          <a:bodyPr>
            <a:normAutofit/>
          </a:bodyPr>
          <a:lstStyle/>
          <a:p>
            <a:r>
              <a:rPr lang="en-US" sz="2800" b="1" dirty="0">
                <a:highlight>
                  <a:srgbClr val="FFFF00"/>
                </a:highlight>
              </a:rPr>
              <a:t>1.	</a:t>
            </a:r>
            <a:r>
              <a:rPr lang="en-US" sz="2800" b="1" cap="none" dirty="0">
                <a:highlight>
                  <a:srgbClr val="FFFF00"/>
                </a:highlight>
                <a:latin typeface="Rockwell" panose="02060603020205020403" pitchFamily="18" charset="0"/>
                <a:cs typeface="Times New Roman" panose="02020603050405020304" pitchFamily="18" charset="0"/>
              </a:rPr>
              <a:t>Rights of psychiatric patient </a:t>
            </a:r>
          </a:p>
          <a:p>
            <a:pPr marL="457200" indent="-457200">
              <a:buFont typeface="+mj-lt"/>
              <a:buAutoNum type="alphaUcPeriod"/>
            </a:pPr>
            <a:r>
              <a:rPr lang="en-US" sz="2800" cap="none" dirty="0">
                <a:latin typeface="Rockwell" panose="02060603020205020403" pitchFamily="18" charset="0"/>
                <a:cs typeface="Times New Roman" panose="02020603050405020304" pitchFamily="18" charset="0"/>
              </a:rPr>
              <a:t>Right to receive and refuse treatment</a:t>
            </a:r>
          </a:p>
          <a:p>
            <a:pPr marL="457200" indent="-457200">
              <a:buFont typeface="+mj-lt"/>
              <a:buAutoNum type="alphaUcPeriod"/>
            </a:pPr>
            <a:r>
              <a:rPr lang="en-US" sz="2800" cap="none" dirty="0">
                <a:latin typeface="Rockwell" panose="02060603020205020403" pitchFamily="18" charset="0"/>
                <a:cs typeface="Times New Roman" panose="02020603050405020304" pitchFamily="18" charset="0"/>
              </a:rPr>
              <a:t>Right to inform consent </a:t>
            </a:r>
          </a:p>
          <a:p>
            <a:pPr marL="457200" indent="-457200">
              <a:buFont typeface="+mj-lt"/>
              <a:buAutoNum type="alphaUcPeriod"/>
            </a:pPr>
            <a:r>
              <a:rPr lang="en-US" sz="2800" cap="none" dirty="0">
                <a:latin typeface="Rockwell" panose="02060603020205020403" pitchFamily="18" charset="0"/>
                <a:cs typeface="Times New Roman" panose="02020603050405020304" pitchFamily="18" charset="0"/>
              </a:rPr>
              <a:t>Right to be treated in the least restrictive environment</a:t>
            </a:r>
          </a:p>
          <a:p>
            <a:pPr marL="457200" indent="-457200">
              <a:buFont typeface="+mj-lt"/>
              <a:buAutoNum type="alphaUcPeriod"/>
            </a:pPr>
            <a:r>
              <a:rPr lang="en-US" sz="2800" cap="none" dirty="0">
                <a:latin typeface="Rockwell" panose="02060603020205020403" pitchFamily="18" charset="0"/>
                <a:cs typeface="Times New Roman" panose="02020603050405020304" pitchFamily="18" charset="0"/>
              </a:rPr>
              <a:t>Right to refuse to participate in research</a:t>
            </a:r>
          </a:p>
          <a:p>
            <a:pPr marL="457200" indent="-457200">
              <a:buFont typeface="+mj-lt"/>
              <a:buAutoNum type="alphaUcPeriod"/>
            </a:pPr>
            <a:r>
              <a:rPr lang="en-US" sz="2800" cap="none" dirty="0">
                <a:latin typeface="Rockwell" panose="02060603020205020403" pitchFamily="18" charset="0"/>
                <a:cs typeface="Times New Roman" panose="02020603050405020304" pitchFamily="18" charset="0"/>
              </a:rPr>
              <a:t>Any restrictions (</a:t>
            </a:r>
            <a:r>
              <a:rPr lang="en-US" sz="2800" cap="none" dirty="0" err="1">
                <a:latin typeface="Rockwell" panose="02060603020205020403" pitchFamily="18" charset="0"/>
                <a:cs typeface="Times New Roman" panose="02020603050405020304" pitchFamily="18" charset="0"/>
              </a:rPr>
              <a:t>e.G.</a:t>
            </a:r>
            <a:r>
              <a:rPr lang="en-US" sz="2800" cap="none" dirty="0">
                <a:latin typeface="Rockwell" panose="02060603020205020403" pitchFamily="18" charset="0"/>
                <a:cs typeface="Times New Roman" panose="02020603050405020304" pitchFamily="18" charset="0"/>
              </a:rPr>
              <a:t>, Mail, visitors, clothing) must be made for a verifiable</a:t>
            </a:r>
          </a:p>
          <a:p>
            <a:pPr marL="457200" indent="-457200">
              <a:buFont typeface="+mj-lt"/>
              <a:buAutoNum type="alphaUcPeriod"/>
            </a:pPr>
            <a:r>
              <a:rPr lang="en-US" sz="2800" cap="none" dirty="0">
                <a:latin typeface="Rockwell" panose="02060603020205020403" pitchFamily="18" charset="0"/>
                <a:cs typeface="Times New Roman" panose="02020603050405020304" pitchFamily="18" charset="0"/>
              </a:rPr>
              <a:t>Right to have or refuse visitors</a:t>
            </a:r>
          </a:p>
          <a:p>
            <a:pPr marL="457200" indent="-457200">
              <a:buFont typeface="+mj-lt"/>
              <a:buAutoNum type="alphaUcPeriod"/>
            </a:pPr>
            <a:r>
              <a:rPr lang="en-US" sz="2800" dirty="0">
                <a:latin typeface="Rockwell" panose="02060603020205020403" pitchFamily="18" charset="0"/>
                <a:cs typeface="Times New Roman" panose="02020603050405020304" pitchFamily="18" charset="0"/>
              </a:rPr>
              <a:t>Right to send and receive sealed mail</a:t>
            </a:r>
          </a:p>
          <a:p>
            <a:pPr marL="457200" indent="-457200">
              <a:buFont typeface="+mj-lt"/>
              <a:buAutoNum type="alphaUcPeriod"/>
            </a:pPr>
            <a:endParaRPr lang="en-US" sz="2400" cap="none" dirty="0">
              <a:latin typeface="Rockwell" panose="02060603020205020403" pitchFamily="18"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11624004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7F10B-1143-4F71-AC29-D9D1B42E4DFB}"/>
              </a:ext>
            </a:extLst>
          </p:cNvPr>
          <p:cNvSpPr>
            <a:spLocks noGrp="1"/>
          </p:cNvSpPr>
          <p:nvPr>
            <p:ph type="title"/>
          </p:nvPr>
        </p:nvSpPr>
        <p:spPr>
          <a:xfrm>
            <a:off x="517381" y="0"/>
            <a:ext cx="8911687" cy="754743"/>
          </a:xfrm>
        </p:spPr>
        <p:txBody>
          <a:bodyPr/>
          <a:lstStyle/>
          <a:p>
            <a:r>
              <a:rPr lang="en-US" dirty="0"/>
              <a:t>Patient’s Bill of Rights</a:t>
            </a:r>
          </a:p>
        </p:txBody>
      </p:sp>
      <p:sp>
        <p:nvSpPr>
          <p:cNvPr id="3" name="Content Placeholder 2">
            <a:extLst>
              <a:ext uri="{FF2B5EF4-FFF2-40B4-BE49-F238E27FC236}">
                <a16:creationId xmlns:a16="http://schemas.microsoft.com/office/drawing/2014/main" id="{7752C120-8684-43C4-9831-D6E17DC937F0}"/>
              </a:ext>
            </a:extLst>
          </p:cNvPr>
          <p:cNvSpPr>
            <a:spLocks noGrp="1"/>
          </p:cNvSpPr>
          <p:nvPr>
            <p:ph sz="quarter" idx="13"/>
          </p:nvPr>
        </p:nvSpPr>
        <p:spPr>
          <a:xfrm>
            <a:off x="471713" y="635000"/>
            <a:ext cx="11546115" cy="6223000"/>
          </a:xfrm>
        </p:spPr>
        <p:txBody>
          <a:bodyPr>
            <a:normAutofit fontScale="92500" lnSpcReduction="10000"/>
          </a:bodyPr>
          <a:lstStyle/>
          <a:p>
            <a:pPr marL="514350" indent="-514350">
              <a:lnSpc>
                <a:spcPct val="120000"/>
              </a:lnSpc>
              <a:buFont typeface="+mj-lt"/>
              <a:buAutoNum type="arabicPeriod"/>
            </a:pPr>
            <a:r>
              <a:rPr lang="en-US" sz="2800" b="1" dirty="0">
                <a:latin typeface="Rockwell" panose="02060603020205020403" pitchFamily="18" charset="0"/>
                <a:cs typeface="Times New Roman" panose="02020603050405020304" pitchFamily="18" charset="0"/>
              </a:rPr>
              <a:t>To be informed about benefits, qualifications of all providers, available treatment options, and appeals and grievance procedures Least restrictive environment to meet needs</a:t>
            </a:r>
          </a:p>
          <a:p>
            <a:pPr marL="514350" indent="-514350">
              <a:lnSpc>
                <a:spcPct val="120000"/>
              </a:lnSpc>
              <a:buFont typeface="+mj-lt"/>
              <a:buAutoNum type="arabicPeriod"/>
            </a:pPr>
            <a:r>
              <a:rPr lang="en-US" sz="2800" b="1" dirty="0">
                <a:latin typeface="Rockwell" panose="02060603020205020403" pitchFamily="18" charset="0"/>
                <a:cs typeface="Times New Roman" panose="02020603050405020304" pitchFamily="18" charset="0"/>
              </a:rPr>
              <a:t>• Confidentiality</a:t>
            </a:r>
          </a:p>
          <a:p>
            <a:pPr marL="514350" indent="-514350">
              <a:lnSpc>
                <a:spcPct val="120000"/>
              </a:lnSpc>
              <a:buFont typeface="+mj-lt"/>
              <a:buAutoNum type="arabicPeriod"/>
            </a:pPr>
            <a:r>
              <a:rPr lang="en-US" sz="2800" b="1" dirty="0">
                <a:latin typeface="Rockwell" panose="02060603020205020403" pitchFamily="18" charset="0"/>
                <a:cs typeface="Times New Roman" panose="02020603050405020304" pitchFamily="18" charset="0"/>
              </a:rPr>
              <a:t>• Choice of providers</a:t>
            </a:r>
          </a:p>
          <a:p>
            <a:pPr marL="514350" indent="-514350">
              <a:lnSpc>
                <a:spcPct val="120000"/>
              </a:lnSpc>
              <a:buFont typeface="+mj-lt"/>
              <a:buAutoNum type="arabicPeriod"/>
            </a:pPr>
            <a:r>
              <a:rPr lang="en-US" sz="2800" b="1" dirty="0">
                <a:latin typeface="Rockwell" panose="02060603020205020403" pitchFamily="18" charset="0"/>
                <a:cs typeface="Times New Roman" panose="02020603050405020304" pitchFamily="18" charset="0"/>
              </a:rPr>
              <a:t>• Treatment determined by professionals, not third-party payers</a:t>
            </a:r>
          </a:p>
          <a:p>
            <a:pPr marL="514350" indent="-514350">
              <a:lnSpc>
                <a:spcPct val="120000"/>
              </a:lnSpc>
              <a:buFont typeface="+mj-lt"/>
              <a:buAutoNum type="arabicPeriod"/>
            </a:pPr>
            <a:r>
              <a:rPr lang="en-US" sz="2800" b="1" dirty="0">
                <a:latin typeface="Rockwell" panose="02060603020205020403" pitchFamily="18" charset="0"/>
                <a:cs typeface="Times New Roman" panose="02020603050405020304" pitchFamily="18" charset="0"/>
              </a:rPr>
              <a:t>• Parity</a:t>
            </a:r>
          </a:p>
          <a:p>
            <a:pPr marL="514350" indent="-514350">
              <a:lnSpc>
                <a:spcPct val="120000"/>
              </a:lnSpc>
              <a:buFont typeface="+mj-lt"/>
              <a:buAutoNum type="arabicPeriod"/>
            </a:pPr>
            <a:r>
              <a:rPr lang="en-US" sz="2800" b="1" dirty="0">
                <a:latin typeface="Rockwell" panose="02060603020205020403" pitchFamily="18" charset="0"/>
                <a:cs typeface="Times New Roman" panose="02020603050405020304" pitchFamily="18" charset="0"/>
              </a:rPr>
              <a:t>• Nondiscrimination</a:t>
            </a:r>
          </a:p>
          <a:p>
            <a:pPr marL="514350" indent="-514350">
              <a:lnSpc>
                <a:spcPct val="120000"/>
              </a:lnSpc>
              <a:buFont typeface="+mj-lt"/>
              <a:buAutoNum type="arabicPeriod"/>
            </a:pPr>
            <a:r>
              <a:rPr lang="en-US" sz="2800" b="1" dirty="0">
                <a:latin typeface="Rockwell" panose="02060603020205020403" pitchFamily="18" charset="0"/>
                <a:cs typeface="Times New Roman" panose="02020603050405020304" pitchFamily="18" charset="0"/>
              </a:rPr>
              <a:t>• All benefits within scope of benefit plan</a:t>
            </a:r>
          </a:p>
          <a:p>
            <a:pPr marL="514350" indent="-514350">
              <a:lnSpc>
                <a:spcPct val="120000"/>
              </a:lnSpc>
              <a:buFont typeface="+mj-lt"/>
              <a:buAutoNum type="arabicPeriod"/>
            </a:pPr>
            <a:r>
              <a:rPr lang="en-US" sz="2800" b="1" dirty="0">
                <a:latin typeface="Rockwell" panose="02060603020205020403" pitchFamily="18" charset="0"/>
                <a:cs typeface="Times New Roman" panose="02020603050405020304" pitchFamily="18" charset="0"/>
              </a:rPr>
              <a:t>• Treatment that affords greatest protection and benefit</a:t>
            </a:r>
          </a:p>
          <a:p>
            <a:pPr marL="514350" indent="-514350">
              <a:lnSpc>
                <a:spcPct val="120000"/>
              </a:lnSpc>
              <a:buFont typeface="+mj-lt"/>
              <a:buAutoNum type="arabicPeriod"/>
            </a:pPr>
            <a:r>
              <a:rPr lang="en-US" sz="2800" b="1" dirty="0">
                <a:latin typeface="Rockwell" panose="02060603020205020403" pitchFamily="18" charset="0"/>
                <a:cs typeface="Times New Roman" panose="02020603050405020304" pitchFamily="18" charset="0"/>
              </a:rPr>
              <a:t>• Fair and valid treatment review processes</a:t>
            </a:r>
          </a:p>
        </p:txBody>
      </p:sp>
    </p:spTree>
    <p:extLst>
      <p:ext uri="{BB962C8B-B14F-4D97-AF65-F5344CB8AC3E}">
        <p14:creationId xmlns:p14="http://schemas.microsoft.com/office/powerpoint/2010/main" val="170896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6982"/>
            <a:ext cx="9245600" cy="6761018"/>
          </a:xfrm>
        </p:spPr>
        <p:txBody>
          <a:bodyPr>
            <a:noAutofit/>
          </a:bodyPr>
          <a:lstStyle/>
          <a:p>
            <a:pPr algn="just"/>
            <a:r>
              <a:rPr lang="en-US" sz="2800" b="1" dirty="0">
                <a:solidFill>
                  <a:schemeClr val="tx1"/>
                </a:solidFill>
                <a:latin typeface="Rockwell" panose="02060603020205020403" pitchFamily="18" charset="0"/>
                <a:cs typeface="Times New Roman" panose="02020603050405020304" pitchFamily="18" charset="0"/>
              </a:rPr>
              <a:t>2. </a:t>
            </a:r>
            <a:r>
              <a:rPr lang="en-US" sz="2800" b="1" cap="none" dirty="0">
                <a:solidFill>
                  <a:schemeClr val="tx1"/>
                </a:solidFill>
                <a:latin typeface="Rockwell" panose="02060603020205020403" pitchFamily="18" charset="0"/>
                <a:cs typeface="Times New Roman" panose="02020603050405020304" pitchFamily="18" charset="0"/>
              </a:rPr>
              <a:t>Restraints and seclusion </a:t>
            </a:r>
          </a:p>
          <a:p>
            <a:pPr algn="just">
              <a:lnSpc>
                <a:spcPct val="150000"/>
              </a:lnSpc>
            </a:pPr>
            <a:r>
              <a:rPr lang="en-US" sz="2500" b="1" cap="none" dirty="0">
                <a:solidFill>
                  <a:schemeClr val="tx1"/>
                </a:solidFill>
                <a:highlight>
                  <a:srgbClr val="FFFF00"/>
                </a:highlight>
                <a:latin typeface="Rockwell" panose="02060603020205020403" pitchFamily="18" charset="0"/>
                <a:cs typeface="Times New Roman" panose="02020603050405020304" pitchFamily="18" charset="0"/>
              </a:rPr>
              <a:t>Restraint</a:t>
            </a:r>
            <a:r>
              <a:rPr lang="en-US" sz="2500" cap="none" dirty="0">
                <a:solidFill>
                  <a:schemeClr val="tx1"/>
                </a:solidFill>
                <a:highlight>
                  <a:srgbClr val="FFFF00"/>
                </a:highlight>
                <a:latin typeface="Rockwell" panose="02060603020205020403" pitchFamily="18" charset="0"/>
                <a:cs typeface="Times New Roman" panose="02020603050405020304" pitchFamily="18" charset="0"/>
              </a:rPr>
              <a:t> </a:t>
            </a:r>
            <a:r>
              <a:rPr lang="en-US" sz="2500" cap="none" dirty="0">
                <a:solidFill>
                  <a:schemeClr val="tx1"/>
                </a:solidFill>
                <a:latin typeface="Rockwell" panose="02060603020205020403" pitchFamily="18" charset="0"/>
                <a:cs typeface="Times New Roman" panose="02020603050405020304" pitchFamily="18" charset="0"/>
              </a:rPr>
              <a:t>is the direct application of physical force to a person without his or her permission to restrict his or her freedom of movement. The physical force may be human or mechanical or both. </a:t>
            </a:r>
            <a:r>
              <a:rPr lang="en-US" sz="2500" b="1" cap="none" dirty="0">
                <a:solidFill>
                  <a:srgbClr val="FF0000"/>
                </a:solidFill>
                <a:latin typeface="Rockwell" panose="02060603020205020403" pitchFamily="18" charset="0"/>
                <a:cs typeface="Times New Roman" panose="02020603050405020304" pitchFamily="18" charset="0"/>
              </a:rPr>
              <a:t>Human restraint </a:t>
            </a:r>
            <a:r>
              <a:rPr lang="en-US" sz="2500" cap="none" dirty="0">
                <a:solidFill>
                  <a:schemeClr val="tx1"/>
                </a:solidFill>
                <a:latin typeface="Rockwell" panose="02060603020205020403" pitchFamily="18" charset="0"/>
                <a:cs typeface="Times New Roman" panose="02020603050405020304" pitchFamily="18" charset="0"/>
              </a:rPr>
              <a:t>occurs when staff members physically control the client and move him or her to a seclusion </a:t>
            </a:r>
            <a:r>
              <a:rPr lang="en-US" sz="2500" dirty="0">
                <a:solidFill>
                  <a:schemeClr val="tx1"/>
                </a:solidFill>
                <a:latin typeface="Rockwell" panose="02060603020205020403" pitchFamily="18" charset="0"/>
                <a:cs typeface="Times New Roman" panose="02020603050405020304" pitchFamily="18" charset="0"/>
              </a:rPr>
              <a:t>r</a:t>
            </a:r>
            <a:r>
              <a:rPr lang="en-US" sz="2500" cap="none" dirty="0">
                <a:solidFill>
                  <a:schemeClr val="tx1"/>
                </a:solidFill>
                <a:latin typeface="Rockwell" panose="02060603020205020403" pitchFamily="18" charset="0"/>
                <a:cs typeface="Times New Roman" panose="02020603050405020304" pitchFamily="18" charset="0"/>
              </a:rPr>
              <a:t>oom. </a:t>
            </a:r>
            <a:r>
              <a:rPr lang="en-US" sz="2500" b="1" cap="none" dirty="0">
                <a:solidFill>
                  <a:srgbClr val="FF0000"/>
                </a:solidFill>
                <a:latin typeface="Rockwell" panose="02060603020205020403" pitchFamily="18" charset="0"/>
                <a:cs typeface="Times New Roman" panose="02020603050405020304" pitchFamily="18" charset="0"/>
              </a:rPr>
              <a:t>Mechanical restraints</a:t>
            </a:r>
            <a:r>
              <a:rPr lang="en-US" sz="2500" cap="none" dirty="0">
                <a:solidFill>
                  <a:schemeClr val="tx1"/>
                </a:solidFill>
                <a:latin typeface="Rockwell" panose="02060603020205020403" pitchFamily="18" charset="0"/>
                <a:cs typeface="Times New Roman" panose="02020603050405020304" pitchFamily="18" charset="0"/>
              </a:rPr>
              <a:t> are devices, usually ankle and wrist restraints, fastened to the bed frame to curtail the client’s physical aggression, such as hitting, kicking, and hair pulling.</a:t>
            </a:r>
          </a:p>
          <a:p>
            <a:pPr algn="just"/>
            <a:endParaRPr lang="en-US" sz="2800" cap="none"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CC653D0D-82BA-46F0-9B46-49C4B1DBA92E}"/>
              </a:ext>
            </a:extLst>
          </p:cNvPr>
          <p:cNvPicPr>
            <a:picLocks noChangeAspect="1"/>
          </p:cNvPicPr>
          <p:nvPr/>
        </p:nvPicPr>
        <p:blipFill>
          <a:blip r:embed="rId2"/>
          <a:stretch>
            <a:fillRect/>
          </a:stretch>
        </p:blipFill>
        <p:spPr>
          <a:xfrm>
            <a:off x="9245600" y="0"/>
            <a:ext cx="2946400" cy="6858000"/>
          </a:xfrm>
          <a:prstGeom prst="rect">
            <a:avLst/>
          </a:prstGeom>
        </p:spPr>
      </p:pic>
    </p:spTree>
    <p:extLst>
      <p:ext uri="{BB962C8B-B14F-4D97-AF65-F5344CB8AC3E}">
        <p14:creationId xmlns:p14="http://schemas.microsoft.com/office/powerpoint/2010/main" val="55390343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72352C-96AD-4100-82AA-177BF8164497}"/>
              </a:ext>
            </a:extLst>
          </p:cNvPr>
          <p:cNvSpPr>
            <a:spLocks noGrp="1"/>
          </p:cNvSpPr>
          <p:nvPr>
            <p:ph sz="quarter" idx="13"/>
          </p:nvPr>
        </p:nvSpPr>
        <p:spPr>
          <a:xfrm>
            <a:off x="304174" y="4893"/>
            <a:ext cx="11887826" cy="6853107"/>
          </a:xfrm>
        </p:spPr>
        <p:txBody>
          <a:bodyPr>
            <a:normAutofit/>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en-US" sz="2400" b="1" i="0" u="none" strike="noStrike" kern="1200" cap="none" spc="0" normalizeH="0" baseline="0" noProof="0" dirty="0">
                <a:ln>
                  <a:noFill/>
                </a:ln>
                <a:solidFill>
                  <a:prstClr val="black"/>
                </a:solidFill>
                <a:effectLst/>
                <a:highlight>
                  <a:srgbClr val="FFFF00"/>
                </a:highlight>
                <a:uLnTx/>
                <a:uFillTx/>
                <a:latin typeface="Rockwell" panose="02060603020205020403" pitchFamily="18" charset="0"/>
                <a:ea typeface="+mn-ea"/>
                <a:cs typeface="Times New Roman" panose="02020603050405020304" pitchFamily="18" charset="0"/>
              </a:rPr>
              <a:t>Seclusion</a:t>
            </a:r>
            <a:r>
              <a:rPr kumimoji="0" lang="en-US" sz="2400" b="0" i="0" u="none" strike="noStrike" kern="1200" cap="none" spc="0" normalizeH="0" baseline="0" noProof="0" dirty="0">
                <a:ln>
                  <a:noFill/>
                </a:ln>
                <a:solidFill>
                  <a:prstClr val="black"/>
                </a:solidFill>
                <a:effectLst/>
                <a:uLnTx/>
                <a:uFillTx/>
                <a:latin typeface="Rockwell" panose="02060603020205020403" pitchFamily="18" charset="0"/>
                <a:ea typeface="+mn-ea"/>
                <a:cs typeface="Times New Roman" panose="02020603050405020304" pitchFamily="18" charset="0"/>
              </a:rPr>
              <a:t> is the involuntary confinement of a person in a specially Constructed, locked room equipped with a security window or camera for direct visual monitoring.</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Rockwell" panose="02060603020205020403" pitchFamily="18" charset="0"/>
                <a:ea typeface="+mn-ea"/>
                <a:cs typeface="Times New Roman" panose="02020603050405020304" pitchFamily="18" charset="0"/>
              </a:rPr>
              <a:t>Seclusion decreases stimulation, protects others from the client, prevents property destruction, and provides privacy for the client. The goal is </a:t>
            </a:r>
            <a:r>
              <a:rPr kumimoji="0" lang="en-US" sz="2400" b="0" i="0" u="none" strike="noStrike" kern="1200" cap="none" spc="0" normalizeH="0" baseline="0" noProof="0">
                <a:ln>
                  <a:noFill/>
                </a:ln>
                <a:solidFill>
                  <a:prstClr val="black"/>
                </a:solidFill>
                <a:effectLst/>
                <a:uLnTx/>
                <a:uFillTx/>
                <a:latin typeface="Rockwell" panose="02060603020205020403" pitchFamily="18" charset="0"/>
                <a:ea typeface="+mn-ea"/>
                <a:cs typeface="Times New Roman" panose="02020603050405020304" pitchFamily="18" charset="0"/>
              </a:rPr>
              <a:t>to give the </a:t>
            </a:r>
            <a:r>
              <a:rPr kumimoji="0" lang="en-US" sz="2400" b="0" i="0" u="none" strike="noStrike" kern="1200" cap="none" spc="0" normalizeH="0" baseline="0" noProof="0" dirty="0">
                <a:ln>
                  <a:noFill/>
                </a:ln>
                <a:solidFill>
                  <a:prstClr val="black"/>
                </a:solidFill>
                <a:effectLst/>
                <a:uLnTx/>
                <a:uFillTx/>
                <a:latin typeface="Rockwell" panose="02060603020205020403" pitchFamily="18" charset="0"/>
                <a:ea typeface="+mn-ea"/>
                <a:cs typeface="Times New Roman" panose="02020603050405020304" pitchFamily="18" charset="0"/>
              </a:rPr>
              <a:t>client the opportunity to regain physical and emotional self-control.</a:t>
            </a:r>
          </a:p>
          <a:p>
            <a:endParaRPr lang="en-US" dirty="0"/>
          </a:p>
        </p:txBody>
      </p:sp>
    </p:spTree>
    <p:extLst>
      <p:ext uri="{BB962C8B-B14F-4D97-AF65-F5344CB8AC3E}">
        <p14:creationId xmlns:p14="http://schemas.microsoft.com/office/powerpoint/2010/main" val="774812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FCDF2C-0F20-442C-9284-01AAE54FFFA8}"/>
              </a:ext>
            </a:extLst>
          </p:cNvPr>
          <p:cNvSpPr>
            <a:spLocks noGrp="1"/>
          </p:cNvSpPr>
          <p:nvPr>
            <p:ph sz="quarter" idx="13"/>
          </p:nvPr>
        </p:nvSpPr>
        <p:spPr>
          <a:xfrm>
            <a:off x="173544" y="117378"/>
            <a:ext cx="12018455" cy="6740622"/>
          </a:xfrm>
        </p:spPr>
        <p:txBody>
          <a:bodyPr>
            <a:normAutofit/>
          </a:bodyPr>
          <a:lstStyle/>
          <a:p>
            <a:pPr algn="just">
              <a:lnSpc>
                <a:spcPct val="150000"/>
              </a:lnSpc>
            </a:pPr>
            <a:r>
              <a:rPr lang="en-US" sz="2500" b="1" dirty="0">
                <a:solidFill>
                  <a:prstClr val="black"/>
                </a:solidFill>
                <a:latin typeface="Rockwell" panose="02060603020205020403" pitchFamily="18" charset="0"/>
                <a:cs typeface="Times New Roman" panose="02020603050405020304" pitchFamily="18" charset="0"/>
              </a:rPr>
              <a:t>Short-term use of restraint or seclusion is permitted only when the client is imminently aggressive and dangerous to him or herself or to others, and all other means of calming the client have been unsuccessful.</a:t>
            </a:r>
          </a:p>
          <a:p>
            <a:pPr algn="just">
              <a:lnSpc>
                <a:spcPct val="150000"/>
              </a:lnSpc>
            </a:pPr>
            <a:r>
              <a:rPr lang="en-US" sz="2500" b="1" dirty="0">
                <a:solidFill>
                  <a:prstClr val="black"/>
                </a:solidFill>
                <a:latin typeface="Rockwell" panose="02060603020205020403" pitchFamily="18" charset="0"/>
                <a:cs typeface="Times New Roman" panose="02020603050405020304" pitchFamily="18" charset="0"/>
              </a:rPr>
              <a:t>For adult clients, use of restraint and seclusion requires a face-to-face evaluation by a licensed independent practitioner within 1 hour of restraint or seclusion and every 8 hours thereafter, a physician’s order every 4 hours, documented assessment by the nurse every 1 to 2 hours, and close supervision of the client. For children, the physician’s order must be renewed every 2 hours, with a face-to-face evaluation every 4 hours. The nurse assesses the client for any injury and provides treatment as needed.</a:t>
            </a:r>
          </a:p>
        </p:txBody>
      </p:sp>
    </p:spTree>
    <p:extLst>
      <p:ext uri="{BB962C8B-B14F-4D97-AF65-F5344CB8AC3E}">
        <p14:creationId xmlns:p14="http://schemas.microsoft.com/office/powerpoint/2010/main" val="3679857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19B925-366F-4057-8C90-1605320C486A}"/>
              </a:ext>
            </a:extLst>
          </p:cNvPr>
          <p:cNvSpPr>
            <a:spLocks noGrp="1"/>
          </p:cNvSpPr>
          <p:nvPr>
            <p:ph sz="quarter" idx="13"/>
          </p:nvPr>
        </p:nvSpPr>
        <p:spPr>
          <a:xfrm>
            <a:off x="260630" y="117378"/>
            <a:ext cx="11815255" cy="6588222"/>
          </a:xfrm>
        </p:spPr>
        <p:txBody>
          <a:bodyPr>
            <a:normAutofit/>
          </a:bodyPr>
          <a:lstStyle/>
          <a:p>
            <a:pPr algn="just">
              <a:lnSpc>
                <a:spcPct val="150000"/>
              </a:lnSpc>
            </a:pPr>
            <a:r>
              <a:rPr lang="en-US" sz="2500" b="1" dirty="0">
                <a:solidFill>
                  <a:prstClr val="black"/>
                </a:solidFill>
                <a:latin typeface="Rockwell" panose="02060603020205020403" pitchFamily="18" charset="0"/>
                <a:cs typeface="Times New Roman" panose="02020603050405020304" pitchFamily="18" charset="0"/>
              </a:rPr>
              <a:t>Staff must monitor a client in restraints continuously on a one-to-one basis for the duration of the restraint period. A client in seclusion is monitored one-to-one for the first hour and then may be monitored by audio and video equipment. The nurse monitors and documents the client’s skin condition, blood circulation in hands and feet (for the client in restraints), emotional well-being, and readiness to discontinue seclusion or restraint. He or she observes the client closely for side effects of medications, which may be given in large doses in emergencies. The nurse or designated care provider also implements and documents offers of food, fluids, and opportunities to use the bathroom per facility policies and procedures.</a:t>
            </a:r>
          </a:p>
        </p:txBody>
      </p:sp>
    </p:spTree>
    <p:extLst>
      <p:ext uri="{BB962C8B-B14F-4D97-AF65-F5344CB8AC3E}">
        <p14:creationId xmlns:p14="http://schemas.microsoft.com/office/powerpoint/2010/main" val="666570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D630F-6B88-4571-9AE6-81E9D05EE44A}"/>
              </a:ext>
            </a:extLst>
          </p:cNvPr>
          <p:cNvSpPr>
            <a:spLocks noGrp="1"/>
          </p:cNvSpPr>
          <p:nvPr>
            <p:ph sz="quarter" idx="13"/>
          </p:nvPr>
        </p:nvSpPr>
        <p:spPr>
          <a:xfrm>
            <a:off x="362230" y="117377"/>
            <a:ext cx="11829769" cy="6472109"/>
          </a:xfrm>
        </p:spPr>
        <p:txBody>
          <a:bodyPr>
            <a:normAutofit/>
          </a:bodyPr>
          <a:lstStyle/>
          <a:p>
            <a:pPr marL="0" indent="0" algn="just">
              <a:lnSpc>
                <a:spcPct val="160000"/>
              </a:lnSpc>
              <a:buNone/>
            </a:pPr>
            <a:r>
              <a:rPr lang="en-US" sz="2800" b="1" dirty="0">
                <a:solidFill>
                  <a:prstClr val="black"/>
                </a:solidFill>
                <a:highlight>
                  <a:srgbClr val="FFFF00"/>
                </a:highlight>
                <a:latin typeface="Rockwell" panose="02060603020205020403" pitchFamily="18" charset="0"/>
                <a:cs typeface="Times New Roman" panose="02020603050405020304" pitchFamily="18" charset="0"/>
              </a:rPr>
              <a:t>3. Duty to Warn Third </a:t>
            </a:r>
            <a:r>
              <a:rPr lang="en-US" sz="2800" b="1" dirty="0" err="1">
                <a:solidFill>
                  <a:prstClr val="black"/>
                </a:solidFill>
                <a:highlight>
                  <a:srgbClr val="FFFF00"/>
                </a:highlight>
                <a:latin typeface="Rockwell" panose="02060603020205020403" pitchFamily="18" charset="0"/>
                <a:cs typeface="Times New Roman" panose="02020603050405020304" pitchFamily="18" charset="0"/>
              </a:rPr>
              <a:t>Partieshird</a:t>
            </a:r>
            <a:r>
              <a:rPr lang="en-US" sz="2800" b="1" dirty="0">
                <a:solidFill>
                  <a:prstClr val="black"/>
                </a:solidFill>
                <a:highlight>
                  <a:srgbClr val="FFFF00"/>
                </a:highlight>
                <a:latin typeface="Rockwell" panose="02060603020205020403" pitchFamily="18" charset="0"/>
                <a:cs typeface="Times New Roman" panose="02020603050405020304" pitchFamily="18" charset="0"/>
              </a:rPr>
              <a:t> Parties:</a:t>
            </a:r>
          </a:p>
          <a:p>
            <a:pPr marL="0" indent="0" algn="just">
              <a:lnSpc>
                <a:spcPct val="160000"/>
              </a:lnSpc>
              <a:buNone/>
            </a:pPr>
            <a:r>
              <a:rPr lang="en-US" sz="2500" b="1" dirty="0">
                <a:solidFill>
                  <a:prstClr val="black"/>
                </a:solidFill>
                <a:latin typeface="Rockwell" panose="02060603020205020403" pitchFamily="18" charset="0"/>
                <a:cs typeface="Times New Roman" panose="02020603050405020304" pitchFamily="18" charset="0"/>
              </a:rPr>
              <a:t>One exception to the client’s right to confidentiality is the duty to warn, based on the California Supreme Court decision in Tarasoff vs. Regents of the University of California As a </a:t>
            </a:r>
            <a:r>
              <a:rPr lang="en-US" sz="2800" b="1" dirty="0">
                <a:solidFill>
                  <a:srgbClr val="FF0000"/>
                </a:solidFill>
                <a:latin typeface="Rockwell" panose="02060603020205020403" pitchFamily="18" charset="0"/>
                <a:cs typeface="Times New Roman" panose="02020603050405020304" pitchFamily="18" charset="0"/>
              </a:rPr>
              <a:t>result of this decision, mental health</a:t>
            </a:r>
          </a:p>
          <a:p>
            <a:pPr marL="0" indent="0" algn="just">
              <a:lnSpc>
                <a:spcPct val="160000"/>
              </a:lnSpc>
              <a:buNone/>
            </a:pPr>
            <a:r>
              <a:rPr lang="en-US" sz="2800" b="1" dirty="0">
                <a:solidFill>
                  <a:srgbClr val="FF0000"/>
                </a:solidFill>
                <a:latin typeface="Rockwell" panose="02060603020205020403" pitchFamily="18" charset="0"/>
                <a:cs typeface="Times New Roman" panose="02020603050405020304" pitchFamily="18" charset="0"/>
              </a:rPr>
              <a:t>clinicians may have a duty to warn identifiable third parties of threats made by clients, even if these threats were discussed during therapy sessions otherwise protected by privilege</a:t>
            </a:r>
            <a:r>
              <a:rPr lang="en-US" sz="2500" b="1" dirty="0">
                <a:solidFill>
                  <a:prstClr val="black"/>
                </a:solidFill>
                <a:latin typeface="Rockwell" panose="02060603020205020403" pitchFamily="18" charset="0"/>
                <a:cs typeface="Times New Roman" panose="02020603050405020304" pitchFamily="18" charset="0"/>
              </a:rPr>
              <a:t>.</a:t>
            </a:r>
          </a:p>
        </p:txBody>
      </p:sp>
    </p:spTree>
    <p:extLst>
      <p:ext uri="{BB962C8B-B14F-4D97-AF65-F5344CB8AC3E}">
        <p14:creationId xmlns:p14="http://schemas.microsoft.com/office/powerpoint/2010/main" val="37237151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583</TotalTime>
  <Words>1614</Words>
  <Application>Microsoft Office PowerPoint</Application>
  <PresentationFormat>Widescreen</PresentationFormat>
  <Paragraphs>71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Andalus</vt:lpstr>
      <vt:lpstr>Arial</vt:lpstr>
      <vt:lpstr>Century Gothic</vt:lpstr>
      <vt:lpstr>Rockwell</vt:lpstr>
      <vt:lpstr>Times New Roman</vt:lpstr>
      <vt:lpstr>Wingdings 3</vt:lpstr>
      <vt:lpstr>Wisp</vt:lpstr>
      <vt:lpstr>University of Basra   College of Nursing                                                                                                                                Psychiatric Mental Health Nursing                                        </vt:lpstr>
      <vt:lpstr>INTRODUCTION</vt:lpstr>
      <vt:lpstr>1.1. Legal Issues in Psychiatric Mental Health Nursing </vt:lpstr>
      <vt:lpstr>Patient’s Bill of Rights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1.2. Ethical issues of mental health nursing </vt:lpstr>
      <vt:lpstr>Ethical principles </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Qais ALsheikh</dc:creator>
  <cp:lastModifiedBy>Naruto</cp:lastModifiedBy>
  <cp:revision>19</cp:revision>
  <dcterms:created xsi:type="dcterms:W3CDTF">2020-05-30T19:21:18Z</dcterms:created>
  <dcterms:modified xsi:type="dcterms:W3CDTF">2022-03-14T11:34:24Z</dcterms:modified>
</cp:coreProperties>
</file>